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5" r:id="rId1"/>
  </p:sldMasterIdLst>
  <p:notesMasterIdLst>
    <p:notesMasterId r:id="rId53"/>
  </p:notesMasterIdLst>
  <p:handoutMasterIdLst>
    <p:handoutMasterId r:id="rId54"/>
  </p:handoutMasterIdLst>
  <p:sldIdLst>
    <p:sldId id="256" r:id="rId2"/>
    <p:sldId id="448" r:id="rId3"/>
    <p:sldId id="449" r:id="rId4"/>
    <p:sldId id="1234" r:id="rId5"/>
    <p:sldId id="1233" r:id="rId6"/>
    <p:sldId id="450" r:id="rId7"/>
    <p:sldId id="1240" r:id="rId8"/>
    <p:sldId id="488" r:id="rId9"/>
    <p:sldId id="489" r:id="rId10"/>
    <p:sldId id="453" r:id="rId11"/>
    <p:sldId id="780" r:id="rId12"/>
    <p:sldId id="1071" r:id="rId13"/>
    <p:sldId id="455" r:id="rId14"/>
    <p:sldId id="1238" r:id="rId15"/>
    <p:sldId id="1235" r:id="rId16"/>
    <p:sldId id="457" r:id="rId17"/>
    <p:sldId id="458" r:id="rId18"/>
    <p:sldId id="459" r:id="rId19"/>
    <p:sldId id="460" r:id="rId20"/>
    <p:sldId id="461" r:id="rId21"/>
    <p:sldId id="462" r:id="rId22"/>
    <p:sldId id="463" r:id="rId23"/>
    <p:sldId id="1237" r:id="rId24"/>
    <p:sldId id="486" r:id="rId25"/>
    <p:sldId id="487" r:id="rId26"/>
    <p:sldId id="464" r:id="rId27"/>
    <p:sldId id="465" r:id="rId28"/>
    <p:sldId id="466" r:id="rId29"/>
    <p:sldId id="467" r:id="rId30"/>
    <p:sldId id="468" r:id="rId31"/>
    <p:sldId id="469" r:id="rId32"/>
    <p:sldId id="470" r:id="rId33"/>
    <p:sldId id="485" r:id="rId34"/>
    <p:sldId id="472" r:id="rId35"/>
    <p:sldId id="471" r:id="rId36"/>
    <p:sldId id="475" r:id="rId37"/>
    <p:sldId id="476" r:id="rId38"/>
    <p:sldId id="478" r:id="rId39"/>
    <p:sldId id="477" r:id="rId40"/>
    <p:sldId id="474" r:id="rId41"/>
    <p:sldId id="480" r:id="rId42"/>
    <p:sldId id="491" r:id="rId43"/>
    <p:sldId id="1236" r:id="rId44"/>
    <p:sldId id="492" r:id="rId45"/>
    <p:sldId id="497" r:id="rId46"/>
    <p:sldId id="493" r:id="rId47"/>
    <p:sldId id="494" r:id="rId48"/>
    <p:sldId id="495" r:id="rId49"/>
    <p:sldId id="496" r:id="rId50"/>
    <p:sldId id="1239" r:id="rId51"/>
    <p:sldId id="1241" r:id="rId5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87" autoAdjust="0"/>
    <p:restoredTop sz="79006" autoAdjust="0"/>
  </p:normalViewPr>
  <p:slideViewPr>
    <p:cSldViewPr>
      <p:cViewPr varScale="1">
        <p:scale>
          <a:sx n="93" d="100"/>
          <a:sy n="93" d="100"/>
        </p:scale>
        <p:origin x="726" y="3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2" d="100"/>
          <a:sy n="102" d="100"/>
        </p:scale>
        <p:origin x="4334" y="5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96176756-1D84-40BE-BBC2-9D9E88962B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80B581B-B362-47A9-84FD-D10D429109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CF637-D798-4BBC-9141-6A280E3CD7C4}" type="datetimeFigureOut">
              <a:rPr lang="zh-CN" altLang="en-US" smtClean="0"/>
              <a:t>2021/3/22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48E0FAD-BA54-4317-82A7-821BD2DB67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7673956-D710-444D-96A4-BFE2C496BF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930D8-539D-481A-95F9-56B6ACD05C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047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83E5292-C197-4B29-8ABD-C7AEB5E0B154}" type="datetimeFigureOut">
              <a:rPr lang="en-US" altLang="zh-CN"/>
              <a:pPr>
                <a:defRPr/>
              </a:pPr>
              <a:t>3/22/2021</a:t>
            </a:fld>
            <a:endParaRPr lang="en-US" altLang="zh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4C119E0-CEE4-4FF8-83B2-DC856A2C17C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448963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0939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感受野主要是指听觉系统、本体感觉系统和视觉系统中神经元的一些性质。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73601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这些特性使得卷积神经网络具有一定程度上的平移、缩放和扭曲不变性。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1582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可以画个图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18084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可以画个图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3315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画图多个卷积核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84781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这是最复杂的一个情形，几乎很多实际应用都可以对应到这个问题上</a:t>
            </a:r>
            <a:r>
              <a:rPr lang="en-US" altLang="zh-CN" dirty="0"/>
              <a:t>, </a:t>
            </a:r>
            <a:r>
              <a:rPr lang="zh-CN" altLang="en-US" dirty="0"/>
              <a:t>都是在做这样一件事</a:t>
            </a:r>
            <a:endParaRPr lang="en-US" altLang="zh-CN" dirty="0"/>
          </a:p>
          <a:p>
            <a:r>
              <a:rPr lang="en-US" altLang="zh-CN" dirty="0"/>
              <a:t>1)</a:t>
            </a:r>
            <a:r>
              <a:rPr lang="zh-CN" altLang="en-US" dirty="0"/>
              <a:t>输入对应着</a:t>
            </a:r>
            <a:r>
              <a:rPr lang="en-US" altLang="zh-CN" dirty="0" err="1"/>
              <a:t>rgb</a:t>
            </a:r>
            <a:r>
              <a:rPr lang="zh-CN" altLang="en-US" dirty="0"/>
              <a:t>图片</a:t>
            </a:r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）一旦输入的特征图个数是多个，这个时候每一组</a:t>
            </a:r>
            <a:r>
              <a:rPr lang="en-US" altLang="zh-CN" dirty="0"/>
              <a:t>filter</a:t>
            </a:r>
            <a:r>
              <a:rPr lang="zh-CN" altLang="en-US" dirty="0"/>
              <a:t>就应该是多个，而这里有两组</a:t>
            </a:r>
            <a:r>
              <a:rPr lang="en-US" altLang="zh-CN" dirty="0"/>
              <a:t>filter</a:t>
            </a:r>
          </a:p>
          <a:p>
            <a:r>
              <a:rPr lang="en-US" altLang="zh-CN" dirty="0"/>
              <a:t>3</a:t>
            </a:r>
            <a:r>
              <a:rPr lang="zh-CN" altLang="en-US" dirty="0"/>
              <a:t>）输入是三个特征图，输出为两个特征图，那么我们同样看看每个特征图怎么计算的。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至此，我们应该知道，卷积到底是在做一件怎么样的事情，任意给你一张图片你应该知道卷积是在做什么？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F774B-4E1F-4D7D-AAFD-CB3C89EA20A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087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输入层：输入图像大小为 </a:t>
            </a:r>
            <a:r>
              <a:rPr lang="en-US" altLang="zh-CN" dirty="0"/>
              <a:t>32 × 32 = 1024</a:t>
            </a:r>
            <a:r>
              <a:rPr lang="zh-CN" altLang="en-US" dirty="0"/>
              <a:t>。</a:t>
            </a:r>
          </a:p>
          <a:p>
            <a:r>
              <a:rPr lang="en-US" altLang="zh-CN" dirty="0"/>
              <a:t>C1 </a:t>
            </a:r>
            <a:r>
              <a:rPr lang="zh-CN" altLang="en-US" dirty="0"/>
              <a:t>层：这一层是卷积层。滤波器的大小是 </a:t>
            </a:r>
            <a:r>
              <a:rPr lang="en-US" altLang="zh-CN" dirty="0"/>
              <a:t>5×5 = 25</a:t>
            </a:r>
            <a:r>
              <a:rPr lang="zh-CN" altLang="en-US" dirty="0"/>
              <a:t>，共有 </a:t>
            </a:r>
            <a:r>
              <a:rPr lang="en-US" altLang="zh-CN" dirty="0"/>
              <a:t>6 </a:t>
            </a:r>
            <a:r>
              <a:rPr lang="zh-CN" altLang="en-US" dirty="0"/>
              <a:t>个滤</a:t>
            </a:r>
          </a:p>
          <a:p>
            <a:r>
              <a:rPr lang="zh-CN" altLang="en-US" dirty="0"/>
              <a:t>波器。得到 </a:t>
            </a:r>
            <a:r>
              <a:rPr lang="en-US" altLang="zh-CN" dirty="0"/>
              <a:t>6 </a:t>
            </a:r>
            <a:r>
              <a:rPr lang="zh-CN" altLang="en-US" dirty="0"/>
              <a:t>组大小为 </a:t>
            </a:r>
            <a:r>
              <a:rPr lang="en-US" altLang="zh-CN" dirty="0"/>
              <a:t>28 × 28 = 784 </a:t>
            </a:r>
            <a:r>
              <a:rPr lang="zh-CN" altLang="en-US" dirty="0"/>
              <a:t>的特征映射。因此，</a:t>
            </a:r>
            <a:r>
              <a:rPr lang="en-US" altLang="zh-CN" dirty="0"/>
              <a:t>C1 </a:t>
            </a:r>
            <a:r>
              <a:rPr lang="zh-CN" altLang="en-US" dirty="0"/>
              <a:t>层的</a:t>
            </a:r>
          </a:p>
          <a:p>
            <a:r>
              <a:rPr lang="zh-CN" altLang="en-US" dirty="0"/>
              <a:t>神经元个数为 </a:t>
            </a:r>
            <a:r>
              <a:rPr lang="en-US" altLang="zh-CN" dirty="0"/>
              <a:t>6 × 784 = 4,704</a:t>
            </a:r>
            <a:r>
              <a:rPr lang="zh-CN" altLang="en-US" dirty="0"/>
              <a:t>。可训练参数个数为</a:t>
            </a:r>
          </a:p>
          <a:p>
            <a:r>
              <a:rPr lang="en-US" altLang="zh-CN" dirty="0"/>
              <a:t>6 × 25 + 6 = 156</a:t>
            </a:r>
            <a:r>
              <a:rPr lang="zh-CN" altLang="en-US" dirty="0"/>
              <a:t>。连接数为 </a:t>
            </a:r>
            <a:r>
              <a:rPr lang="en-US" altLang="zh-CN" dirty="0"/>
              <a:t>156 × 784 = 122,304</a:t>
            </a:r>
            <a:r>
              <a:rPr lang="zh-CN" altLang="en-US" dirty="0"/>
              <a:t>（包括偏置在内，</a:t>
            </a:r>
          </a:p>
          <a:p>
            <a:r>
              <a:rPr lang="zh-CN" altLang="en-US" dirty="0"/>
              <a:t>下同）。</a:t>
            </a:r>
            <a:endParaRPr lang="en-US" altLang="zh-CN" dirty="0"/>
          </a:p>
          <a:p>
            <a:r>
              <a:rPr lang="en-US" altLang="zh-CN" dirty="0"/>
              <a:t>S2 </a:t>
            </a:r>
            <a:r>
              <a:rPr lang="zh-CN" altLang="en-US" dirty="0"/>
              <a:t>层：这一层为子采样层。由 </a:t>
            </a:r>
            <a:r>
              <a:rPr lang="en-US" altLang="zh-CN" dirty="0"/>
              <a:t>C1 </a:t>
            </a:r>
            <a:r>
              <a:rPr lang="zh-CN" altLang="en-US" dirty="0"/>
              <a:t>层每组特征映射中的 </a:t>
            </a:r>
            <a:r>
              <a:rPr lang="en-US" altLang="zh-CN" dirty="0"/>
              <a:t>2 × 2 </a:t>
            </a:r>
            <a:r>
              <a:rPr lang="zh-CN" altLang="en-US" dirty="0"/>
              <a:t>邻域</a:t>
            </a:r>
          </a:p>
          <a:p>
            <a:r>
              <a:rPr lang="zh-CN" altLang="en-US" dirty="0"/>
              <a:t>点次采样为 </a:t>
            </a:r>
            <a:r>
              <a:rPr lang="en-US" altLang="zh-CN" dirty="0"/>
              <a:t>1 </a:t>
            </a:r>
            <a:r>
              <a:rPr lang="zh-CN" altLang="en-US" dirty="0"/>
              <a:t>个点，也就是 </a:t>
            </a:r>
            <a:r>
              <a:rPr lang="en-US" altLang="zh-CN" dirty="0"/>
              <a:t>4 </a:t>
            </a:r>
            <a:r>
              <a:rPr lang="zh-CN" altLang="en-US" dirty="0"/>
              <a:t>个数的平均。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0454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 filters learned by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Krizhevsky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Each of the 96 filters shown here is of size [11x11x3], and each one is shared by the 55*55 neurons in one depth slice. Notice that the parameter sharing assumption is relatively reasonable: If detecting a horizontal edge is important at some location in the image, it should intuitively be useful at some other location as well due to the translationally-invariant structure of images. There is therefore no need to relearn to detect a horizontal edge at every one of the 55*55 distinct locations in the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layer output volume.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40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2031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66F891-39E4-4949-84B5-293BD1F65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7" y="1524000"/>
            <a:ext cx="6117446" cy="4684464"/>
          </a:xfrm>
          <a:prstGeom prst="rect">
            <a:avLst/>
          </a:prstGeom>
        </p:spPr>
      </p:pic>
      <p:sp>
        <p:nvSpPr>
          <p:cNvPr id="4" name="Rectangle 10"/>
          <p:cNvSpPr/>
          <p:nvPr/>
        </p:nvSpPr>
        <p:spPr>
          <a:xfrm>
            <a:off x="4038600" y="3657600"/>
            <a:ext cx="6637866" cy="1654481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304800" y="673897"/>
            <a:ext cx="6117446" cy="719623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 sz="270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/>
          <p:nvPr/>
        </p:nvSpPr>
        <p:spPr>
          <a:xfrm>
            <a:off x="4038600" y="3657600"/>
            <a:ext cx="304800" cy="1654481"/>
          </a:xfrm>
          <a:prstGeom prst="rect">
            <a:avLst/>
          </a:prstGeom>
          <a:solidFill>
            <a:srgbClr val="EB641B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/>
          <p:nvPr/>
        </p:nvSpPr>
        <p:spPr>
          <a:xfrm>
            <a:off x="359807" y="665099"/>
            <a:ext cx="187820" cy="73123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 dirty="0">
              <a:solidFill>
                <a:srgbClr val="FFFF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343400" y="3827594"/>
            <a:ext cx="6142566" cy="1280888"/>
          </a:xfrm>
        </p:spPr>
        <p:txBody>
          <a:bodyPr anchor="ctr"/>
          <a:lstStyle>
            <a:lvl1pPr algn="ctr">
              <a:defRPr sz="2800" baseline="0">
                <a:solidFill>
                  <a:schemeClr val="tx1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63006" y="726666"/>
            <a:ext cx="5812317" cy="5687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aseline="0">
                <a:solidFill>
                  <a:schemeClr val="tx2"/>
                </a:solidFill>
                <a:latin typeface="+mn-lt"/>
                <a:ea typeface="+mn-ea"/>
                <a:cs typeface="+mj-cs"/>
              </a:defRPr>
            </a:lvl1pPr>
            <a:lvl2pPr marL="257175" indent="0" algn="ctr">
              <a:buNone/>
            </a:lvl2pPr>
            <a:lvl3pPr marL="514350" indent="0" algn="ctr">
              <a:buNone/>
            </a:lvl3pPr>
            <a:lvl4pPr marL="771525" indent="0" algn="ctr">
              <a:buNone/>
            </a:lvl4pPr>
            <a:lvl5pPr marL="1028700" indent="0" algn="ctr">
              <a:buNone/>
            </a:lvl5pPr>
            <a:lvl6pPr marL="1285875" indent="0" algn="ctr">
              <a:buNone/>
            </a:lvl6pPr>
            <a:lvl7pPr marL="1543050" indent="0" algn="ctr">
              <a:buNone/>
            </a:lvl7pPr>
            <a:lvl8pPr marL="1800225" indent="0" algn="ctr">
              <a:buNone/>
            </a:lvl8pPr>
            <a:lvl9pPr marL="2057400" indent="0" algn="ctr">
              <a:buNone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/>
          </p:nvPr>
        </p:nvSpPr>
        <p:spPr>
          <a:xfrm>
            <a:off x="5280025" y="5550204"/>
            <a:ext cx="4273554" cy="7908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7207474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2BBD6FA-A54A-485F-87D9-C9652F586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7" y="1524000"/>
            <a:ext cx="6117446" cy="4684464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80B6937C-32A7-4CC7-BE4A-AB7A564C7186}"/>
              </a:ext>
            </a:extLst>
          </p:cNvPr>
          <p:cNvSpPr/>
          <p:nvPr/>
        </p:nvSpPr>
        <p:spPr>
          <a:xfrm>
            <a:off x="4038600" y="3657600"/>
            <a:ext cx="6637866" cy="1654481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EDC16F34-8BA1-4A4E-B0D4-81397E1E7CD0}"/>
              </a:ext>
            </a:extLst>
          </p:cNvPr>
          <p:cNvSpPr/>
          <p:nvPr/>
        </p:nvSpPr>
        <p:spPr>
          <a:xfrm>
            <a:off x="4038600" y="3657600"/>
            <a:ext cx="304800" cy="1654481"/>
          </a:xfrm>
          <a:prstGeom prst="rect">
            <a:avLst/>
          </a:prstGeom>
          <a:solidFill>
            <a:srgbClr val="EB641B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66A552C8-61F4-43FC-A974-9DE54534BA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3400" y="3827594"/>
            <a:ext cx="6142566" cy="1280888"/>
          </a:xfrm>
        </p:spPr>
        <p:txBody>
          <a:bodyPr anchor="ctr"/>
          <a:lstStyle>
            <a:lvl1pPr algn="ctr">
              <a:defRPr sz="2800" baseline="0">
                <a:solidFill>
                  <a:schemeClr val="tx1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200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45050A8B-65E7-4672-9976-F9678ACCF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B69B4C9B-667A-475B-923C-B441E63112E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09600" y="990600"/>
            <a:ext cx="109728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aseline="0">
                <a:latin typeface="+mn-lt"/>
              </a:defRPr>
            </a:lvl1pPr>
            <a:lvl2pPr>
              <a:defRPr baseline="0">
                <a:latin typeface="+mn-lt"/>
              </a:defRPr>
            </a:lvl2pPr>
            <a:lvl3pPr>
              <a:defRPr baseline="0">
                <a:latin typeface="+mn-lt"/>
              </a:defRPr>
            </a:lvl3pPr>
            <a:lvl4pPr>
              <a:defRPr baseline="0">
                <a:latin typeface="+mn-lt"/>
              </a:defRPr>
            </a:lvl4pPr>
            <a:lvl5pPr>
              <a:defRPr baseline="0">
                <a:latin typeface="+mn-lt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237687700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A3B309-5F91-4EC3-B303-AAA2C6672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37980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Text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2554C09-2158-4702-9B4A-E0C68913C68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09599" y="990600"/>
            <a:ext cx="5885794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aseline="0">
                <a:latin typeface="+mn-lt"/>
              </a:defRPr>
            </a:lvl1pPr>
            <a:lvl2pPr>
              <a:defRPr baseline="0">
                <a:latin typeface="+mn-lt"/>
              </a:defRPr>
            </a:lvl2pPr>
            <a:lvl3pPr>
              <a:defRPr baseline="0">
                <a:latin typeface="+mn-lt"/>
              </a:defRPr>
            </a:lvl3pPr>
            <a:lvl4pPr>
              <a:defRPr baseline="0">
                <a:latin typeface="+mn-lt"/>
              </a:defRPr>
            </a:lvl4pPr>
            <a:lvl5pPr>
              <a:defRPr baseline="0">
                <a:latin typeface="+mn-lt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63866493-C33C-47CF-99CE-6E19EE056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F4E9E31A-5EEF-4165-B7AF-A4322917E67F}"/>
              </a:ext>
            </a:extLst>
          </p:cNvPr>
          <p:cNvCxnSpPr>
            <a:cxnSpLocks/>
          </p:cNvCxnSpPr>
          <p:nvPr/>
        </p:nvCxnSpPr>
        <p:spPr>
          <a:xfrm>
            <a:off x="6553200" y="1066800"/>
            <a:ext cx="0" cy="533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011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41890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152401"/>
            <a:ext cx="10972800" cy="73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09600" y="990599"/>
            <a:ext cx="10972800" cy="541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  <a:endParaRPr lang="en-US" altLang="zh-CN" dirty="0"/>
          </a:p>
        </p:txBody>
      </p:sp>
      <p:sp>
        <p:nvSpPr>
          <p:cNvPr id="1032" name="Straight Connector 28"/>
          <p:cNvSpPr>
            <a:spLocks noChangeShapeType="1"/>
          </p:cNvSpPr>
          <p:nvPr/>
        </p:nvSpPr>
        <p:spPr bwMode="auto">
          <a:xfrm>
            <a:off x="609600" y="898949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4DA9BC6-43CA-408A-BEB7-8746EA49C870}"/>
              </a:ext>
            </a:extLst>
          </p:cNvPr>
          <p:cNvSpPr txBox="1">
            <a:spLocks/>
          </p:cNvSpPr>
          <p:nvPr/>
        </p:nvSpPr>
        <p:spPr>
          <a:xfrm>
            <a:off x="4114800" y="6492875"/>
            <a:ext cx="39624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2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zh-CN" sz="1400" dirty="0">
                <a:latin typeface="+mn-ea"/>
                <a:ea typeface="+mn-ea"/>
              </a:rPr>
              <a:t>《</a:t>
            </a:r>
            <a:r>
              <a:rPr lang="zh-CN" altLang="en-US" sz="1400" dirty="0">
                <a:latin typeface="+mn-ea"/>
                <a:ea typeface="+mn-ea"/>
              </a:rPr>
              <a:t>神经网络与深度学习</a:t>
            </a:r>
            <a:r>
              <a:rPr lang="en-US" altLang="zh-CN" sz="1400" dirty="0">
                <a:latin typeface="+mn-ea"/>
                <a:ea typeface="+mn-ea"/>
              </a:rPr>
              <a:t>》</a:t>
            </a:r>
            <a:endParaRPr lang="zh-CN" altLang="zh-CN" sz="1400" dirty="0">
              <a:latin typeface="+mn-ea"/>
              <a:ea typeface="+mn-ea"/>
            </a:endParaRP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5ED38AFC-6FCA-41F0-B286-064BF4E13FFB}"/>
              </a:ext>
            </a:extLst>
          </p:cNvPr>
          <p:cNvSpPr/>
          <p:nvPr/>
        </p:nvSpPr>
        <p:spPr>
          <a:xfrm>
            <a:off x="10972800" y="6521549"/>
            <a:ext cx="375424" cy="30777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defRPr/>
            </a:pPr>
            <a:fld id="{7A0AC270-0923-4589-A51D-6091E7C5371F}" type="slidenum">
              <a:rPr lang="zh-CN" altLang="en-US" sz="1400" kern="1200" smtClean="0">
                <a:solidFill>
                  <a:schemeClr val="tx2"/>
                </a:solidFill>
                <a:latin typeface="+mn-ea"/>
                <a:ea typeface="+mn-ea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zh-CN" sz="1400" kern="1200" dirty="0">
              <a:solidFill>
                <a:schemeClr val="tx2"/>
              </a:solidFill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traight Connector 27">
            <a:extLst>
              <a:ext uri="{FF2B5EF4-FFF2-40B4-BE49-F238E27FC236}">
                <a16:creationId xmlns:a16="http://schemas.microsoft.com/office/drawing/2014/main" id="{D59285DE-C1F6-4B21-8CFE-2BDB4A08D1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477000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 sz="140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8196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1" r:id="rId5"/>
    <p:sldLayoutId id="2147483862" r:id="rId6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Calibri" panose="020F050202020403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Calibri" panose="020F050202020403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Calibri" panose="020F050202020403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Calibri" panose="020F0502020204030204" pitchFamily="34" charset="0"/>
        </a:defRPr>
      </a:lvl5pPr>
      <a:lvl6pPr marL="2571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Calibri" panose="020F0502020204030204" pitchFamily="34" charset="0"/>
        </a:defRPr>
      </a:lvl6pPr>
      <a:lvl7pPr marL="51435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Calibri" panose="020F0502020204030204" pitchFamily="34" charset="0"/>
        </a:defRPr>
      </a:lvl7pPr>
      <a:lvl8pPr marL="77152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Calibri" panose="020F0502020204030204" pitchFamily="34" charset="0"/>
        </a:defRPr>
      </a:lvl8pPr>
      <a:lvl9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153591" indent="-153591" algn="l" rtl="0" eaLnBrk="1" fontAlgn="base" hangingPunct="1">
        <a:spcBef>
          <a:spcPts val="338"/>
        </a:spcBef>
        <a:spcAft>
          <a:spcPct val="0"/>
        </a:spcAft>
        <a:buClr>
          <a:srgbClr val="000000"/>
        </a:buClr>
        <a:buSzPct val="76000"/>
        <a:buFont typeface="Wingdings 3" panose="05040102010807070707" pitchFamily="18" charset="2"/>
        <a:buChar char=""/>
        <a:defRPr lang="en-US" altLang="zh-CN" sz="3200" kern="1200" baseline="0" dirty="0" smtClean="0">
          <a:solidFill>
            <a:srgbClr val="C00000"/>
          </a:solidFill>
          <a:latin typeface="+mn-lt"/>
          <a:ea typeface="+mn-ea"/>
          <a:cs typeface="Arial" panose="020B0604020202020204" pitchFamily="34" charset="0"/>
        </a:defRPr>
      </a:lvl1pPr>
      <a:lvl2pPr marL="308075" indent="-153591" algn="l" rtl="0" eaLnBrk="1" fontAlgn="base" hangingPunct="1">
        <a:spcBef>
          <a:spcPts val="281"/>
        </a:spcBef>
        <a:spcAft>
          <a:spcPct val="0"/>
        </a:spcAft>
        <a:buClr>
          <a:srgbClr val="000000"/>
        </a:buClr>
        <a:buSzPct val="76000"/>
        <a:buFont typeface="Wingdings 3" panose="05040102010807070707" pitchFamily="18" charset="2"/>
        <a:buChar char=""/>
        <a:defRPr sz="2800" kern="1200" baseline="0">
          <a:solidFill>
            <a:srgbClr val="000000"/>
          </a:solidFill>
          <a:latin typeface="+mn-lt"/>
          <a:ea typeface="+mn-ea"/>
          <a:cs typeface="+mn-cs"/>
        </a:defRPr>
      </a:lvl2pPr>
      <a:lvl3pPr marL="462558" indent="-128588" algn="l" rtl="0" eaLnBrk="1" fontAlgn="base" hangingPunct="1">
        <a:spcBef>
          <a:spcPts val="281"/>
        </a:spcBef>
        <a:spcAft>
          <a:spcPct val="0"/>
        </a:spcAft>
        <a:buClr>
          <a:srgbClr val="000000"/>
        </a:buClr>
        <a:buSzPct val="76000"/>
        <a:buFont typeface="Wingdings 3" panose="05040102010807070707" pitchFamily="18" charset="2"/>
        <a:buChar char=""/>
        <a:defRPr sz="2400" kern="1200" baseline="0">
          <a:solidFill>
            <a:schemeClr val="accent1"/>
          </a:solidFill>
          <a:latin typeface="+mn-lt"/>
          <a:ea typeface="+mn-ea"/>
          <a:cs typeface="+mn-cs"/>
        </a:defRPr>
      </a:lvl3pPr>
      <a:lvl4pPr marL="617042" indent="-128588" algn="l" rtl="0" eaLnBrk="1" fontAlgn="base" hangingPunct="1">
        <a:spcBef>
          <a:spcPts val="225"/>
        </a:spcBef>
        <a:spcAft>
          <a:spcPct val="0"/>
        </a:spcAft>
        <a:buClr>
          <a:srgbClr val="CF5716"/>
        </a:buClr>
        <a:buSzPct val="70000"/>
        <a:buFont typeface="Wingdings" panose="05000000000000000000" pitchFamily="2" charset="2"/>
        <a:buChar char="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771525" indent="-128588" algn="l" rtl="0" eaLnBrk="1" fontAlgn="base" hangingPunct="1">
        <a:spcBef>
          <a:spcPts val="169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"/>
        <a:defRPr sz="1350" kern="1200" baseline="0">
          <a:solidFill>
            <a:schemeClr val="tx1"/>
          </a:solidFill>
          <a:latin typeface="+mn-ea"/>
          <a:ea typeface="+mn-ea"/>
          <a:cs typeface="+mn-cs"/>
        </a:defRPr>
      </a:lvl5pPr>
      <a:lvl6pPr marL="925830" indent="-102870" algn="l" rtl="0" eaLnBrk="1" latinLnBrk="0" hangingPunct="1">
        <a:spcBef>
          <a:spcPts val="169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9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028700" indent="-102870" algn="l" rtl="0" eaLnBrk="1" latinLnBrk="0" hangingPunct="1">
        <a:spcBef>
          <a:spcPts val="169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788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1131570" indent="-102870" algn="l" rtl="0" eaLnBrk="1" latinLnBrk="0" hangingPunct="1">
        <a:spcBef>
          <a:spcPts val="169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788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1234440" indent="-102870" algn="l" rtl="0" eaLnBrk="1" latinLnBrk="0" hangingPunct="1">
        <a:spcBef>
          <a:spcPts val="169"/>
        </a:spcBef>
        <a:buClr>
          <a:srgbClr val="9FB8CD"/>
        </a:buClr>
        <a:buSzPct val="75000"/>
        <a:buFont typeface="Wingdings 3"/>
        <a:buChar char=""/>
        <a:defRPr kumimoji="0" lang="en-US" sz="675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nndl.github.io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gif"/><Relationship Id="rId4" Type="http://schemas.openxmlformats.org/officeDocument/2006/relationships/image" Target="../media/image8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40.tm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ndl/exercise/tree/master/chap5_CNN" TargetMode="External"/><Relationship Id="rId2" Type="http://schemas.openxmlformats.org/officeDocument/2006/relationships/hyperlink" Target="https://github.com/nndl/exercise/" TargetMode="Externa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5.tmp"/><Relationship Id="rId5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/>
              <a:t>卷积神经网络</a:t>
            </a:r>
            <a:endParaRPr lang="zh-CN" altLang="en-US" dirty="0"/>
          </a:p>
        </p:txBody>
      </p:sp>
      <p:sp>
        <p:nvSpPr>
          <p:cNvPr id="6" name="副标题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/>
              <a:t>《</a:t>
            </a:r>
            <a:r>
              <a:rPr lang="zh-CN" altLang="en-US"/>
              <a:t>神经网络与深度学习</a:t>
            </a:r>
            <a:r>
              <a:rPr lang="en-US" altLang="zh-CN"/>
              <a:t>》</a:t>
            </a:r>
            <a:endParaRPr lang="zh-CN" alt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>
                <a:hlinkClick r:id="rId3"/>
              </a:rPr>
              <a:t>https://nndl.github.io/</a:t>
            </a:r>
            <a:endParaRPr lang="en-US" altLang="zh-CN"/>
          </a:p>
          <a:p>
            <a:endParaRPr lang="en-US" altLang="zh-C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两维卷积</a:t>
            </a:r>
          </a:p>
        </p:txBody>
      </p:sp>
      <p:sp>
        <p:nvSpPr>
          <p:cNvPr id="9" name="内容占位符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在图像处理中，图像是以二维矩阵的形式输入到神经网络中，因此我们需要二维卷积。</a:t>
            </a:r>
            <a:endParaRPr lang="en-US" altLang="zh-CN" b="0" i="1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9C2A916-52B3-41C5-BCD9-5014F24E0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797" y="2506811"/>
            <a:ext cx="2085975" cy="228463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7DF9F3E-EFA1-4CA0-904B-7B9E0D865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69" y="2362200"/>
            <a:ext cx="3910519" cy="9144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56C048C-D8FF-47CE-86A0-DCAF0F2E0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226967"/>
            <a:ext cx="2754438" cy="84432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3BBF4C2-27ED-4E49-97AC-A367AC6493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212529"/>
            <a:ext cx="4969445" cy="189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11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卷积作为特征提取器</a:t>
            </a:r>
          </a:p>
        </p:txBody>
      </p:sp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1219201"/>
            <a:ext cx="5628067" cy="493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16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二维卷积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072" y="3794445"/>
            <a:ext cx="1974757" cy="22447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1066800"/>
            <a:ext cx="2220969" cy="21756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613" y="1066800"/>
            <a:ext cx="2085975" cy="228463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669613" y="3172146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步长</a:t>
            </a:r>
            <a:r>
              <a:rPr lang="en-US" altLang="zh-CN" dirty="0"/>
              <a:t>1</a:t>
            </a:r>
            <a:r>
              <a:rPr lang="zh-CN" altLang="en-US" dirty="0"/>
              <a:t>，零填充</a:t>
            </a:r>
            <a:r>
              <a:rPr lang="en-US" altLang="zh-CN" dirty="0"/>
              <a:t>0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7239001" y="3172146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步长</a:t>
            </a:r>
            <a:r>
              <a:rPr lang="en-US" altLang="zh-CN" dirty="0"/>
              <a:t>2</a:t>
            </a:r>
            <a:r>
              <a:rPr lang="zh-CN" altLang="en-US" dirty="0"/>
              <a:t>，零填充</a:t>
            </a:r>
            <a:r>
              <a:rPr lang="en-US" altLang="zh-CN" dirty="0"/>
              <a:t>0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2745072" y="5996987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步长</a:t>
            </a:r>
            <a:r>
              <a:rPr lang="en-US" altLang="zh-CN" dirty="0"/>
              <a:t>1</a:t>
            </a:r>
            <a:r>
              <a:rPr lang="zh-CN" altLang="en-US" dirty="0"/>
              <a:t>，零填充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7436413" y="5934034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步长</a:t>
            </a:r>
            <a:r>
              <a:rPr lang="en-US" altLang="zh-CN" dirty="0"/>
              <a:t>2</a:t>
            </a:r>
            <a:r>
              <a:rPr lang="zh-CN" altLang="en-US" dirty="0"/>
              <a:t>，零填充</a:t>
            </a:r>
            <a:r>
              <a:rPr lang="en-US" altLang="zh-CN" dirty="0"/>
              <a:t>1</a:t>
            </a:r>
            <a:endParaRPr lang="zh-CN" altLang="en-US" dirty="0"/>
          </a:p>
        </p:txBody>
      </p:sp>
      <p:pic>
        <p:nvPicPr>
          <p:cNvPr id="13" name="内容占位符 3">
            <a:extLst>
              <a:ext uri="{FF2B5EF4-FFF2-40B4-BE49-F238E27FC236}">
                <a16:creationId xmlns:a16="http://schemas.microsoft.com/office/drawing/2014/main" id="{E2BD44EB-C903-4F61-BF09-AA14156F03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94557" y="3865273"/>
            <a:ext cx="2078043" cy="2004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514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卷积神经网络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用卷积层代替全连接层</a:t>
            </a:r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09800"/>
            <a:ext cx="3722150" cy="35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70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17DD-84F3-498C-8EF1-2F3873220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互相关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5F9147-2EF5-40A1-9D75-783343BC3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计算卷积需要进行卷积核</a:t>
            </a:r>
            <a:r>
              <a:rPr lang="zh-CN" altLang="en-US" dirty="0">
                <a:solidFill>
                  <a:srgbClr val="FF0000"/>
                </a:solidFill>
              </a:rPr>
              <a:t>翻转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zh-CN" altLang="en-US" dirty="0"/>
              <a:t>卷积操作的目标：</a:t>
            </a:r>
            <a:r>
              <a:rPr lang="zh-CN" altLang="en-US" dirty="0">
                <a:solidFill>
                  <a:srgbClr val="FF0000"/>
                </a:solidFill>
              </a:rPr>
              <a:t>提取特征</a:t>
            </a:r>
            <a:r>
              <a:rPr lang="zh-CN" altLang="en-US" dirty="0"/>
              <a:t>。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 algn="ctr">
              <a:buNone/>
            </a:pPr>
            <a:r>
              <a:rPr lang="zh-CN" altLang="en-US" dirty="0">
                <a:solidFill>
                  <a:srgbClr val="FF0000"/>
                </a:solidFill>
              </a:rPr>
              <a:t>翻转是不必要的！</a:t>
            </a:r>
            <a:endParaRPr lang="zh-CN" altLang="en-US" dirty="0"/>
          </a:p>
          <a:p>
            <a:endParaRPr lang="en-US" altLang="zh-CN" dirty="0"/>
          </a:p>
          <a:p>
            <a:r>
              <a:rPr lang="zh-CN" altLang="en-US" dirty="0"/>
              <a:t>互相关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51A3FAD-8DB6-43F0-AB30-19CD9D0EB294}"/>
              </a:ext>
            </a:extLst>
          </p:cNvPr>
          <p:cNvSpPr/>
          <p:nvPr/>
        </p:nvSpPr>
        <p:spPr>
          <a:xfrm>
            <a:off x="4038600" y="2743200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28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70F6172-9A5D-43BB-A364-D96EA8FABEA4}"/>
              </a:ext>
            </a:extLst>
          </p:cNvPr>
          <p:cNvSpPr/>
          <p:nvPr/>
        </p:nvSpPr>
        <p:spPr>
          <a:xfrm>
            <a:off x="3962400" y="578762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除非特别声明，卷积一般指“互相关”。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CF24D90-D29C-4C8E-8251-18BBE4C151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343400"/>
            <a:ext cx="5089258" cy="1062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489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1AA9AB-892F-4B74-95C9-57ED9FD3D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多个卷积核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5C3603D-1CB0-4C6E-96D8-D0DE20C63D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特征映射（</a:t>
                </a:r>
                <a:r>
                  <a:rPr lang="en-US" altLang="zh-CN" dirty="0"/>
                  <a:t>Feature Map</a:t>
                </a:r>
                <a:r>
                  <a:rPr lang="zh-CN" altLang="en-US" dirty="0"/>
                  <a:t>）：图像经过卷积后得到的特征。</a:t>
                </a:r>
                <a:endParaRPr lang="en-US" altLang="zh-CN" dirty="0"/>
              </a:p>
              <a:p>
                <a:pPr lvl="1"/>
                <a:r>
                  <a:rPr lang="zh-CN" altLang="en-US" dirty="0"/>
                  <a:t>卷积核看成一个特征提取器</a:t>
                </a:r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r>
                  <a:rPr lang="zh-CN" altLang="en-US" dirty="0"/>
                  <a:t>卷积层</a:t>
                </a:r>
                <a:endParaRPr lang="en-US" altLang="zh-CN" dirty="0"/>
              </a:p>
              <a:p>
                <a:pPr lvl="1"/>
                <a:r>
                  <a:rPr lang="zh-CN" altLang="en-US" dirty="0"/>
                  <a:t>输入：</a:t>
                </a:r>
                <a:r>
                  <a:rPr lang="en-US" altLang="zh-CN" dirty="0"/>
                  <a:t>D</a:t>
                </a:r>
                <a:r>
                  <a:rPr lang="zh-CN" altLang="en-US" dirty="0"/>
                  <a:t>个特征映射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dirty="0"/>
                      <m:t>M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altLang="zh-CN" dirty="0"/>
                      <m:t>N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altLang="zh-CN" dirty="0"/>
                      <m:t>D</m:t>
                    </m:r>
                  </m:oMath>
                </a14:m>
                <a:endParaRPr lang="en-US" altLang="zh-CN" dirty="0"/>
              </a:p>
              <a:p>
                <a:pPr lvl="1"/>
                <a:r>
                  <a:rPr lang="zh-CN" altLang="en-US" dirty="0"/>
                  <a:t>输出：</a:t>
                </a:r>
                <a:r>
                  <a:rPr lang="en-US" altLang="zh-CN" dirty="0"/>
                  <a:t>P</a:t>
                </a:r>
                <a:r>
                  <a:rPr lang="zh-CN" altLang="en-US" dirty="0"/>
                  <a:t>个特征映射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dirty="0"/>
                      <m:t>M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′×</m:t>
                    </m:r>
                    <m:r>
                      <m:rPr>
                        <m:nor/>
                      </m:rPr>
                      <a:rPr lang="en-US" altLang="zh-CN" dirty="0"/>
                      <m:t>N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′×</m:t>
                    </m:r>
                    <m:r>
                      <m:rPr>
                        <m:nor/>
                      </m:rPr>
                      <a:rPr lang="en-US" altLang="zh-CN" dirty="0"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endParaRPr lang="en-US" altLang="zh-CN" dirty="0"/>
              </a:p>
              <a:p>
                <a:pPr lvl="1"/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5C3603D-1CB0-4C6E-96D8-D0DE20C63D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5"/>
                <a:stretch>
                  <a:fillRect l="-778" t="-17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4594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卷积层的映射关系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BDB7E1-3D7A-49DA-B7B7-042B4D96D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524000"/>
            <a:ext cx="5263299" cy="294637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82BEC4F-F1CE-4070-97B9-3A14A99D2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856484"/>
            <a:ext cx="3113396" cy="89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99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zero\Desktop\讲习班\tensorflow\image\2d\3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994" y="872537"/>
            <a:ext cx="5517449" cy="564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流程图: 过程 3"/>
          <p:cNvSpPr/>
          <p:nvPr/>
        </p:nvSpPr>
        <p:spPr>
          <a:xfrm>
            <a:off x="2562257" y="872537"/>
            <a:ext cx="2057371" cy="5645389"/>
          </a:xfrm>
          <a:prstGeom prst="flowChartProcess">
            <a:avLst/>
          </a:prstGeom>
          <a:ln w="38100">
            <a:solidFill>
              <a:srgbClr val="00B0F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流程图: 过程 6"/>
          <p:cNvSpPr/>
          <p:nvPr/>
        </p:nvSpPr>
        <p:spPr>
          <a:xfrm>
            <a:off x="4876800" y="838200"/>
            <a:ext cx="2263109" cy="5645389"/>
          </a:xfrm>
          <a:prstGeom prst="flowChartProcess">
            <a:avLst/>
          </a:prstGeom>
          <a:ln w="38100">
            <a:solidFill>
              <a:srgbClr val="FF00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流程图: 过程 8"/>
          <p:cNvSpPr/>
          <p:nvPr/>
        </p:nvSpPr>
        <p:spPr>
          <a:xfrm>
            <a:off x="7397079" y="824821"/>
            <a:ext cx="1131554" cy="5645389"/>
          </a:xfrm>
          <a:prstGeom prst="flowChartProcess">
            <a:avLst/>
          </a:prstGeom>
          <a:ln w="38100">
            <a:solidFill>
              <a:srgbClr val="00B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EFAE584-9D5C-4D74-BD24-F71481EB30D1}"/>
              </a:ext>
            </a:extLst>
          </p:cNvPr>
          <p:cNvSpPr/>
          <p:nvPr/>
        </p:nvSpPr>
        <p:spPr>
          <a:xfrm>
            <a:off x="9372600" y="5269881"/>
            <a:ext cx="12747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accent3"/>
                </a:solidFill>
                <a:cs typeface="Arial Unicode MS" panose="020B0604020202020204" pitchFamily="34" charset="-122"/>
              </a:rPr>
              <a:t>步长</a:t>
            </a:r>
            <a:r>
              <a:rPr lang="en-US" altLang="zh-CN" dirty="0">
                <a:solidFill>
                  <a:schemeClr val="accent3"/>
                </a:solidFill>
                <a:cs typeface="Arial Unicode MS" panose="020B0604020202020204" pitchFamily="34" charset="-122"/>
              </a:rPr>
              <a:t>2</a:t>
            </a:r>
          </a:p>
          <a:p>
            <a:r>
              <a:rPr lang="zh-CN" altLang="en-US" dirty="0">
                <a:solidFill>
                  <a:schemeClr val="accent3"/>
                </a:solidFill>
                <a:cs typeface="Arial Unicode MS" panose="020B0604020202020204" pitchFamily="34" charset="-12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cs typeface="Arial Unicode MS" panose="020B0604020202020204" pitchFamily="34" charset="-122"/>
              </a:rPr>
              <a:t>filter 3*3 </a:t>
            </a:r>
          </a:p>
          <a:p>
            <a:r>
              <a:rPr lang="zh-CN" altLang="en-US" dirty="0">
                <a:solidFill>
                  <a:schemeClr val="accent3"/>
                </a:solidFill>
                <a:cs typeface="Arial Unicode MS" panose="020B0604020202020204" pitchFamily="34" charset="-12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cs typeface="Arial Unicode MS" panose="020B0604020202020204" pitchFamily="34" charset="-122"/>
              </a:rPr>
              <a:t>filter</a:t>
            </a:r>
            <a:r>
              <a:rPr lang="zh-CN" altLang="en-US" dirty="0">
                <a:solidFill>
                  <a:schemeClr val="accent3"/>
                </a:solidFill>
                <a:cs typeface="Arial Unicode MS" panose="020B0604020202020204" pitchFamily="34" charset="-122"/>
              </a:rPr>
              <a:t>个数</a:t>
            </a:r>
            <a:r>
              <a:rPr lang="en-US" altLang="zh-CN" dirty="0">
                <a:solidFill>
                  <a:schemeClr val="accent3"/>
                </a:solidFill>
                <a:cs typeface="Arial Unicode MS" panose="020B0604020202020204" pitchFamily="34" charset="-122"/>
              </a:rPr>
              <a:t>6</a:t>
            </a:r>
          </a:p>
          <a:p>
            <a:r>
              <a:rPr lang="zh-CN" altLang="en-US" dirty="0">
                <a:solidFill>
                  <a:schemeClr val="accent3"/>
                </a:solidFill>
                <a:cs typeface="Arial Unicode MS" panose="020B0604020202020204" pitchFamily="34" charset="-122"/>
              </a:rPr>
              <a:t>零填充 </a:t>
            </a:r>
            <a:r>
              <a:rPr lang="en-US" altLang="zh-CN" dirty="0">
                <a:solidFill>
                  <a:schemeClr val="accent3"/>
                </a:solidFill>
                <a:cs typeface="Arial Unicode MS" panose="020B0604020202020204" pitchFamily="34" charset="-122"/>
              </a:rPr>
              <a:t>1</a:t>
            </a:r>
            <a:endParaRPr lang="zh-CN" alt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452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卷积层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典型的卷积层为</a:t>
            </a:r>
            <a:r>
              <a:rPr lang="en-US" altLang="zh-CN" dirty="0"/>
              <a:t>3</a:t>
            </a:r>
            <a:r>
              <a:rPr lang="zh-CN" altLang="en-US" dirty="0"/>
              <a:t>维结构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7134198-2609-4E3E-8220-934307625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09800"/>
            <a:ext cx="5979006" cy="2438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401B661-69B0-4929-9B10-BC93D7552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931138"/>
            <a:ext cx="3113396" cy="89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80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汇聚层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卷积层虽然可以显著减少连接的个数，但是每一个特征映射的神经元个数并没有显著减少。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872DA6A-34F1-4A78-84F0-6F9CEF19F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362200"/>
            <a:ext cx="6166846" cy="348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09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全连接前馈神经网络</a:t>
            </a:r>
            <a:endParaRPr lang="en-US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权重矩阵的参数非常多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局部不变性特征</a:t>
            </a:r>
            <a:endParaRPr lang="en-US" altLang="zh-CN" dirty="0"/>
          </a:p>
          <a:p>
            <a:pPr lvl="1"/>
            <a:r>
              <a:rPr lang="zh-CN" altLang="en-US" dirty="0"/>
              <a:t>自然图像中的物体都具有</a:t>
            </a:r>
            <a:r>
              <a:rPr lang="zh-CN" altLang="en-US" dirty="0">
                <a:solidFill>
                  <a:schemeClr val="accent3"/>
                </a:solidFill>
              </a:rPr>
              <a:t>局部不变性特征</a:t>
            </a:r>
            <a:endParaRPr lang="en-US" altLang="zh-CN" dirty="0">
              <a:solidFill>
                <a:schemeClr val="accent3"/>
              </a:solidFill>
            </a:endParaRPr>
          </a:p>
          <a:p>
            <a:pPr lvl="2"/>
            <a:r>
              <a:rPr lang="zh-CN" altLang="en-US" dirty="0"/>
              <a:t>尺度缩放、平移、旋转等操作不影响其语义信息。</a:t>
            </a:r>
            <a:endParaRPr lang="en-US" altLang="zh-CN" dirty="0"/>
          </a:p>
          <a:p>
            <a:pPr lvl="1"/>
            <a:r>
              <a:rPr lang="zh-CN" altLang="en-US" dirty="0"/>
              <a:t>全连接前馈网络</a:t>
            </a:r>
            <a:r>
              <a:rPr lang="zh-CN" altLang="en-US" dirty="0">
                <a:solidFill>
                  <a:schemeClr val="accent3"/>
                </a:solidFill>
              </a:rPr>
              <a:t>很难提取这些局部不变特征</a:t>
            </a:r>
            <a:endParaRPr lang="en-US" altLang="zh-CN" dirty="0">
              <a:solidFill>
                <a:schemeClr val="accent3"/>
              </a:solidFill>
            </a:endParaRPr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752600"/>
            <a:ext cx="4320682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02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卷积网络结构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卷积网络是由卷积层、汇聚层、全连接层交叉堆叠而成。</a:t>
            </a:r>
            <a:endParaRPr lang="en-US" altLang="zh-CN" dirty="0"/>
          </a:p>
          <a:p>
            <a:pPr lvl="1"/>
            <a:r>
              <a:rPr lang="zh-CN" altLang="en-US" dirty="0"/>
              <a:t>趋向于小卷积、大深度</a:t>
            </a:r>
            <a:endParaRPr lang="en-US" altLang="zh-CN" dirty="0"/>
          </a:p>
          <a:p>
            <a:pPr lvl="1"/>
            <a:r>
              <a:rPr lang="zh-CN" altLang="en-US" dirty="0"/>
              <a:t>趋向于全卷积</a:t>
            </a:r>
            <a:endParaRPr lang="en-US" altLang="zh-CN" dirty="0"/>
          </a:p>
          <a:p>
            <a:r>
              <a:rPr lang="zh-CN" altLang="en-US" dirty="0"/>
              <a:t>典型结构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sz="1800" dirty="0"/>
          </a:p>
          <a:p>
            <a:pPr lvl="1"/>
            <a:endParaRPr lang="en-US" altLang="zh-CN" sz="1800" dirty="0"/>
          </a:p>
          <a:p>
            <a:pPr lvl="1"/>
            <a:r>
              <a:rPr lang="zh-CN" altLang="en-US" sz="1800" dirty="0"/>
              <a:t>一个卷积块为连续</a:t>
            </a:r>
            <a:r>
              <a:rPr lang="en-US" altLang="zh-CN" sz="1800" dirty="0"/>
              <a:t>M </a:t>
            </a:r>
            <a:r>
              <a:rPr lang="zh-CN" altLang="en-US" sz="1800" dirty="0"/>
              <a:t>个卷积层和</a:t>
            </a:r>
            <a:r>
              <a:rPr lang="en-US" altLang="zh-CN" sz="1800" dirty="0"/>
              <a:t>b</a:t>
            </a:r>
            <a:r>
              <a:rPr lang="zh-CN" altLang="en-US" sz="1800" dirty="0"/>
              <a:t>个汇聚层（</a:t>
            </a:r>
            <a:r>
              <a:rPr lang="en-US" altLang="zh-CN" sz="1800" dirty="0"/>
              <a:t>M</a:t>
            </a:r>
            <a:r>
              <a:rPr lang="zh-CN" altLang="en-US" sz="1800" dirty="0"/>
              <a:t>通常设置为</a:t>
            </a:r>
            <a:r>
              <a:rPr lang="en-US" altLang="zh-CN" sz="1800" dirty="0"/>
              <a:t>2 ∼ 5</a:t>
            </a:r>
            <a:r>
              <a:rPr lang="zh-CN" altLang="en-US" sz="1800" dirty="0"/>
              <a:t>，</a:t>
            </a:r>
            <a:r>
              <a:rPr lang="en-US" altLang="zh-CN" sz="1800" dirty="0"/>
              <a:t>b</a:t>
            </a:r>
            <a:r>
              <a:rPr lang="zh-CN" altLang="en-US" sz="1800" dirty="0"/>
              <a:t>为</a:t>
            </a:r>
            <a:r>
              <a:rPr lang="en-US" altLang="zh-CN" sz="1800" dirty="0"/>
              <a:t>0</a:t>
            </a:r>
            <a:r>
              <a:rPr lang="zh-CN" altLang="en-US" sz="1800" dirty="0"/>
              <a:t>或</a:t>
            </a:r>
            <a:r>
              <a:rPr lang="en-US" altLang="zh-CN" sz="1800" dirty="0"/>
              <a:t>1</a:t>
            </a:r>
            <a:r>
              <a:rPr lang="zh-CN" altLang="en-US" sz="1800" dirty="0"/>
              <a:t>）。一个卷积网络中可以堆叠</a:t>
            </a:r>
            <a:r>
              <a:rPr lang="en-US" altLang="zh-CN" sz="1800" dirty="0"/>
              <a:t>N </a:t>
            </a:r>
            <a:r>
              <a:rPr lang="zh-CN" altLang="en-US" sz="1800" dirty="0"/>
              <a:t>个连续的卷积块，然后在接着</a:t>
            </a:r>
            <a:r>
              <a:rPr lang="en-US" altLang="zh-CN" sz="1800" dirty="0"/>
              <a:t>K </a:t>
            </a:r>
            <a:r>
              <a:rPr lang="zh-CN" altLang="en-US" sz="1800" dirty="0"/>
              <a:t>个全连接层（</a:t>
            </a:r>
            <a:r>
              <a:rPr lang="en-US" altLang="zh-CN" sz="1800" dirty="0"/>
              <a:t>N </a:t>
            </a:r>
            <a:r>
              <a:rPr lang="zh-CN" altLang="en-US" sz="1800" dirty="0"/>
              <a:t>的取值区间比较大，比如</a:t>
            </a:r>
            <a:r>
              <a:rPr lang="en-US" altLang="zh-CN" sz="1800" dirty="0"/>
              <a:t>1 ∼ 100</a:t>
            </a:r>
            <a:r>
              <a:rPr lang="zh-CN" altLang="en-US" sz="1800" dirty="0"/>
              <a:t>或者更大；</a:t>
            </a:r>
            <a:r>
              <a:rPr lang="en-US" altLang="zh-CN" sz="1800" dirty="0"/>
              <a:t>K</a:t>
            </a:r>
            <a:r>
              <a:rPr lang="zh-CN" altLang="en-US" sz="1800" dirty="0"/>
              <a:t>一般为</a:t>
            </a:r>
            <a:r>
              <a:rPr lang="en-US" altLang="zh-CN" sz="1800" dirty="0"/>
              <a:t>0 ∼ 2</a:t>
            </a:r>
            <a:r>
              <a:rPr lang="zh-CN" altLang="en-US" sz="1800" dirty="0"/>
              <a:t>）。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D68744E-F372-408E-B312-842F35E8F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971800"/>
            <a:ext cx="7620213" cy="184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70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表示学习</a:t>
            </a:r>
            <a:endParaRPr lang="zh-CN" altLang="en-US" dirty="0"/>
          </a:p>
        </p:txBody>
      </p:sp>
      <p:pic>
        <p:nvPicPr>
          <p:cNvPr id="7" name="内容占位符 3" descr="屏幕剪辑">
            <a:extLst>
              <a:ext uri="{FF2B5EF4-FFF2-40B4-BE49-F238E27FC236}">
                <a16:creationId xmlns:a16="http://schemas.microsoft.com/office/drawing/2014/main" id="{557F1342-21D0-4F8E-899F-9811D014D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3075" y="1676400"/>
            <a:ext cx="870585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109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表示学习</a:t>
            </a:r>
            <a:endParaRPr lang="zh-CN" alt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5289FF43-6316-4A5F-B65B-020925235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05000" y="1676400"/>
            <a:ext cx="82296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106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260A5D-211A-4C82-B9C1-92E135D308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其它卷积种类</a:t>
            </a:r>
          </a:p>
        </p:txBody>
      </p:sp>
    </p:spTree>
    <p:extLst>
      <p:ext uri="{BB962C8B-B14F-4D97-AF65-F5344CB8AC3E}">
        <p14:creationId xmlns:p14="http://schemas.microsoft.com/office/powerpoint/2010/main" val="311100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转置卷积</a:t>
            </a:r>
            <a:r>
              <a:rPr lang="en-US" altLang="zh-CN"/>
              <a:t>/</a:t>
            </a:r>
            <a:r>
              <a:rPr lang="zh-CN" altLang="en-US"/>
              <a:t>微步卷积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低维特征映射到高维特征</a:t>
            </a:r>
            <a:endParaRPr lang="zh-CN" altLang="en-US" dirty="0"/>
          </a:p>
        </p:txBody>
      </p:sp>
      <p:pic>
        <p:nvPicPr>
          <p:cNvPr id="7172" name="Picture 4" descr="https://nndl.github.io/v/cnn-no_padding_strid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743201"/>
            <a:ext cx="3352800" cy="32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nndl.github.io/v/cnn-no_padding_strides_transpos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2590800"/>
            <a:ext cx="2979151" cy="338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694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如何增加输出单元的感受野</a:t>
            </a:r>
            <a:endParaRPr lang="en-US" altLang="zh-CN" dirty="0"/>
          </a:p>
          <a:p>
            <a:pPr lvl="1"/>
            <a:r>
              <a:rPr lang="zh-CN" altLang="en-US" dirty="0"/>
              <a:t>增加卷积核的大小</a:t>
            </a:r>
            <a:endParaRPr lang="en-US" altLang="zh-CN" dirty="0"/>
          </a:p>
          <a:p>
            <a:pPr lvl="1"/>
            <a:r>
              <a:rPr lang="zh-CN" altLang="en-US" dirty="0"/>
              <a:t>增加层数来实现</a:t>
            </a:r>
            <a:endParaRPr lang="en-US" altLang="zh-CN" dirty="0"/>
          </a:p>
          <a:p>
            <a:pPr lvl="1"/>
            <a:r>
              <a:rPr lang="zh-CN" altLang="en-US" dirty="0"/>
              <a:t>在卷积之前进行汇聚操作</a:t>
            </a:r>
            <a:endParaRPr lang="en-US" altLang="zh-CN" dirty="0"/>
          </a:p>
          <a:p>
            <a:pPr lvl="1"/>
            <a:endParaRPr lang="en-US" altLang="zh-CN" dirty="0"/>
          </a:p>
          <a:p>
            <a:r>
              <a:rPr lang="zh-CN" altLang="en-US" dirty="0"/>
              <a:t>空洞卷积</a:t>
            </a:r>
            <a:endParaRPr lang="en-US" altLang="zh-CN" dirty="0"/>
          </a:p>
          <a:p>
            <a:pPr lvl="1"/>
            <a:r>
              <a:rPr lang="zh-CN" altLang="en-US" dirty="0"/>
              <a:t>通过给卷积核插入“空洞”来变相地增加其大小。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空洞卷积</a:t>
            </a:r>
          </a:p>
        </p:txBody>
      </p:sp>
      <p:pic>
        <p:nvPicPr>
          <p:cNvPr id="8194" name="Picture 2" descr="https://nndl.github.io/v/cnn-dilation-in_7_out_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573" y="762001"/>
            <a:ext cx="2688593" cy="259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nndl.github.io/v/cnn-dila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022" y="3632392"/>
            <a:ext cx="2926311" cy="260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401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典型的卷积网络</a:t>
            </a:r>
          </a:p>
        </p:txBody>
      </p:sp>
    </p:spTree>
    <p:extLst>
      <p:ext uri="{BB962C8B-B14F-4D97-AF65-F5344CB8AC3E}">
        <p14:creationId xmlns:p14="http://schemas.microsoft.com/office/powerpoint/2010/main" val="4174254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LeNet-5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LeNet-5 </a:t>
            </a:r>
            <a:r>
              <a:rPr lang="zh-CN" altLang="en-US" dirty="0"/>
              <a:t>是一个非常成功的神经网络模型。</a:t>
            </a:r>
          </a:p>
          <a:p>
            <a:pPr lvl="1"/>
            <a:r>
              <a:rPr lang="zh-CN" altLang="en-US" dirty="0"/>
              <a:t>基于 </a:t>
            </a:r>
            <a:r>
              <a:rPr lang="en-US" altLang="zh-CN" dirty="0"/>
              <a:t>LeNet-5 </a:t>
            </a:r>
            <a:r>
              <a:rPr lang="zh-CN" altLang="en-US" dirty="0"/>
              <a:t>的手写数字识别系统在 </a:t>
            </a:r>
            <a:r>
              <a:rPr lang="en-US" altLang="zh-CN" dirty="0"/>
              <a:t>90 </a:t>
            </a:r>
            <a:r>
              <a:rPr lang="zh-CN" altLang="en-US" dirty="0"/>
              <a:t>年代被美国很多银行使用，用来识别支票上面的手写数字。</a:t>
            </a:r>
            <a:endParaRPr lang="en-US" altLang="zh-CN" dirty="0"/>
          </a:p>
          <a:p>
            <a:pPr lvl="1"/>
            <a:r>
              <a:rPr lang="en-US" altLang="zh-CN" dirty="0"/>
              <a:t>LeNet-5 </a:t>
            </a:r>
            <a:r>
              <a:rPr lang="zh-CN" altLang="en-US" dirty="0"/>
              <a:t>共有 </a:t>
            </a:r>
            <a:r>
              <a:rPr lang="en-US" altLang="zh-CN" dirty="0"/>
              <a:t>7 </a:t>
            </a:r>
            <a:r>
              <a:rPr lang="zh-CN" altLang="en-US" dirty="0"/>
              <a:t>层。</a:t>
            </a:r>
          </a:p>
        </p:txBody>
      </p:sp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3581400"/>
            <a:ext cx="7135905" cy="21336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781800" y="289560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需要多少个卷积核？</a:t>
            </a:r>
          </a:p>
        </p:txBody>
      </p:sp>
      <p:cxnSp>
        <p:nvCxnSpPr>
          <p:cNvPr id="8" name="直接连接符 7"/>
          <p:cNvCxnSpPr>
            <a:endCxn id="6" idx="2"/>
          </p:cNvCxnSpPr>
          <p:nvPr/>
        </p:nvCxnSpPr>
        <p:spPr>
          <a:xfrm flipV="1">
            <a:off x="6858001" y="3264932"/>
            <a:ext cx="1054879" cy="545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Large Scale Visual Recognition Challenge</a:t>
            </a:r>
            <a:endParaRPr lang="zh-CN" altLang="en-US" dirty="0"/>
          </a:p>
        </p:txBody>
      </p:sp>
      <p:pic>
        <p:nvPicPr>
          <p:cNvPr id="5" name="内容占位符 3">
            <a:extLst>
              <a:ext uri="{FF2B5EF4-FFF2-40B4-BE49-F238E27FC236}">
                <a16:creationId xmlns:a16="http://schemas.microsoft.com/office/drawing/2014/main" id="{4F6824FC-2248-4DB8-82BE-379322DAA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27112" y="1219200"/>
            <a:ext cx="10137775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7595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AlexNet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2012 ILSVRC winner </a:t>
            </a:r>
          </a:p>
          <a:p>
            <a:pPr lvl="1"/>
            <a:r>
              <a:rPr lang="zh-CN" altLang="en-US" dirty="0"/>
              <a:t>（</a:t>
            </a:r>
            <a:r>
              <a:rPr lang="en-US" altLang="zh-CN" dirty="0"/>
              <a:t>top 5 error of 16% compared to runner-up with 26% error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/>
            <a:r>
              <a:rPr lang="zh-CN" altLang="en-US" dirty="0"/>
              <a:t>第一个现代深度卷积网络模型</a:t>
            </a:r>
            <a:endParaRPr lang="en-US" altLang="zh-CN" dirty="0"/>
          </a:p>
          <a:p>
            <a:pPr lvl="2"/>
            <a:r>
              <a:rPr lang="zh-CN" altLang="en-US" dirty="0"/>
              <a:t>首次使用了很多现代深度卷积网络的一些技术方法</a:t>
            </a:r>
            <a:endParaRPr lang="en-US" altLang="zh-CN" dirty="0"/>
          </a:p>
          <a:p>
            <a:pPr lvl="3"/>
            <a:r>
              <a:rPr lang="zh-CN" altLang="en-US" dirty="0"/>
              <a:t>使用</a:t>
            </a:r>
            <a:r>
              <a:rPr lang="en-US" altLang="zh-CN" dirty="0"/>
              <a:t>GPU</a:t>
            </a:r>
            <a:r>
              <a:rPr lang="zh-CN" altLang="en-US" dirty="0"/>
              <a:t>进行并行训练，采用了</a:t>
            </a:r>
            <a:r>
              <a:rPr lang="en-US" altLang="zh-CN" dirty="0" err="1"/>
              <a:t>ReLU</a:t>
            </a:r>
            <a:r>
              <a:rPr lang="zh-CN" altLang="en-US" dirty="0"/>
              <a:t>作为非线性激活函数，使用</a:t>
            </a:r>
            <a:r>
              <a:rPr lang="en-US" altLang="zh-CN" dirty="0"/>
              <a:t>Dropout</a:t>
            </a:r>
            <a:r>
              <a:rPr lang="zh-CN" altLang="en-US" dirty="0"/>
              <a:t>防止过拟合，使用数据增强</a:t>
            </a:r>
            <a:endParaRPr lang="en-US" altLang="zh-CN" dirty="0"/>
          </a:p>
          <a:p>
            <a:pPr lvl="1"/>
            <a:r>
              <a:rPr lang="en-US" altLang="zh-CN" dirty="0"/>
              <a:t>5</a:t>
            </a:r>
            <a:r>
              <a:rPr lang="zh-CN" altLang="en-US" dirty="0"/>
              <a:t>个卷积层、</a:t>
            </a:r>
            <a:r>
              <a:rPr lang="en-US" altLang="zh-CN" dirty="0"/>
              <a:t>3</a:t>
            </a:r>
            <a:r>
              <a:rPr lang="zh-CN" altLang="en-US" dirty="0"/>
              <a:t>个汇聚层和</a:t>
            </a:r>
            <a:r>
              <a:rPr lang="en-US" altLang="zh-CN" dirty="0"/>
              <a:t>3</a:t>
            </a:r>
            <a:r>
              <a:rPr lang="zh-CN" altLang="en-US" dirty="0"/>
              <a:t>个全连接层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4114800"/>
            <a:ext cx="7750278" cy="249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96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卷积神经网络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卷积神经网络（</a:t>
            </a:r>
            <a:r>
              <a:rPr lang="en-US" altLang="zh-CN" dirty="0"/>
              <a:t>Convolutional Neural Networks</a:t>
            </a:r>
            <a:r>
              <a:rPr lang="zh-CN" altLang="en-US" dirty="0"/>
              <a:t>，</a:t>
            </a:r>
            <a:r>
              <a:rPr lang="en-US" altLang="zh-CN" dirty="0"/>
              <a:t>CNN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/>
            <a:r>
              <a:rPr lang="zh-CN" altLang="en-US" dirty="0"/>
              <a:t>一种前馈神经网络</a:t>
            </a:r>
            <a:endParaRPr lang="en-US" altLang="zh-CN" dirty="0"/>
          </a:p>
          <a:p>
            <a:pPr lvl="1"/>
            <a:r>
              <a:rPr lang="zh-CN" altLang="en-US" dirty="0"/>
              <a:t>受生物学上感受野（</a:t>
            </a:r>
            <a:r>
              <a:rPr lang="en-US" altLang="zh-CN" dirty="0"/>
              <a:t>Receptive Field</a:t>
            </a:r>
            <a:r>
              <a:rPr lang="zh-CN" altLang="en-US" dirty="0"/>
              <a:t>）的机制而提出的</a:t>
            </a:r>
          </a:p>
          <a:p>
            <a:pPr lvl="2"/>
            <a:r>
              <a:rPr lang="zh-CN" altLang="en-US" dirty="0"/>
              <a:t>在视觉神经系统中，一个神经元的</a:t>
            </a:r>
            <a:r>
              <a:rPr lang="zh-CN" altLang="en-US" dirty="0">
                <a:solidFill>
                  <a:schemeClr val="accent3"/>
                </a:solidFill>
              </a:rPr>
              <a:t>感受野</a:t>
            </a:r>
            <a:r>
              <a:rPr lang="zh-CN" altLang="en-US" dirty="0"/>
              <a:t>是指视网膜上的特定区域，只有这个区域内的刺激才能够激活该神经元。</a:t>
            </a:r>
          </a:p>
          <a:p>
            <a:pPr lvl="1"/>
            <a:endParaRPr lang="en-US" altLang="zh-CN" dirty="0"/>
          </a:p>
          <a:p>
            <a:r>
              <a:rPr lang="zh-CN" altLang="en-US" dirty="0"/>
              <a:t>卷积神经网络有三个结构上的特性：</a:t>
            </a:r>
          </a:p>
          <a:p>
            <a:pPr lvl="1"/>
            <a:r>
              <a:rPr lang="zh-CN" altLang="en-US" dirty="0"/>
              <a:t>局部连接</a:t>
            </a:r>
          </a:p>
          <a:p>
            <a:pPr lvl="1"/>
            <a:r>
              <a:rPr lang="zh-CN" altLang="en-US" dirty="0"/>
              <a:t>权重共享</a:t>
            </a:r>
          </a:p>
          <a:p>
            <a:pPr lvl="1"/>
            <a:r>
              <a:rPr lang="zh-CN" altLang="en-US" dirty="0"/>
              <a:t>空间或时间上的次采样</a:t>
            </a:r>
          </a:p>
        </p:txBody>
      </p:sp>
    </p:spTree>
    <p:extLst>
      <p:ext uri="{BB962C8B-B14F-4D97-AF65-F5344CB8AC3E}">
        <p14:creationId xmlns:p14="http://schemas.microsoft.com/office/powerpoint/2010/main" val="1419076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Inception</a:t>
            </a:r>
            <a:r>
              <a:rPr lang="zh-CN" altLang="en-US" dirty="0"/>
              <a:t>网络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2014 ILSVRC winner </a:t>
            </a:r>
            <a:r>
              <a:rPr lang="zh-CN" altLang="en-US" dirty="0"/>
              <a:t>（</a:t>
            </a:r>
            <a:r>
              <a:rPr lang="en-US" altLang="zh-CN" dirty="0"/>
              <a:t>22</a:t>
            </a:r>
            <a:r>
              <a:rPr lang="zh-CN" altLang="en-US" dirty="0"/>
              <a:t>层）</a:t>
            </a:r>
            <a:endParaRPr lang="en-US" altLang="zh-CN" dirty="0"/>
          </a:p>
          <a:p>
            <a:pPr lvl="1"/>
            <a:r>
              <a:rPr lang="zh-CN" altLang="en-US" dirty="0"/>
              <a:t>参数：</a:t>
            </a:r>
            <a:r>
              <a:rPr lang="en-US" altLang="zh-CN" dirty="0" err="1"/>
              <a:t>GoogLeNet</a:t>
            </a:r>
            <a:r>
              <a:rPr lang="zh-CN" altLang="en-US" dirty="0"/>
              <a:t>：</a:t>
            </a:r>
            <a:r>
              <a:rPr lang="en-US" altLang="zh-CN" dirty="0"/>
              <a:t>4M VS </a:t>
            </a:r>
            <a:r>
              <a:rPr lang="en-US" altLang="zh-CN" dirty="0" err="1"/>
              <a:t>AlexNet</a:t>
            </a:r>
            <a:r>
              <a:rPr lang="zh-CN" altLang="en-US" dirty="0"/>
              <a:t>：</a:t>
            </a:r>
            <a:r>
              <a:rPr lang="en-US" altLang="zh-CN" dirty="0"/>
              <a:t>60M</a:t>
            </a:r>
          </a:p>
          <a:p>
            <a:pPr lvl="1"/>
            <a:r>
              <a:rPr lang="zh-CN" altLang="en-US" dirty="0"/>
              <a:t>错误率：</a:t>
            </a:r>
            <a:r>
              <a:rPr lang="en-US" altLang="zh-CN" dirty="0"/>
              <a:t>6.7%</a:t>
            </a:r>
          </a:p>
          <a:p>
            <a:pPr lvl="1"/>
            <a:r>
              <a:rPr lang="en-US" altLang="zh-CN" dirty="0"/>
              <a:t>Inception</a:t>
            </a:r>
            <a:r>
              <a:rPr lang="zh-CN" altLang="en-US" dirty="0"/>
              <a:t>网络是由有多个</a:t>
            </a:r>
            <a:r>
              <a:rPr lang="en-US" altLang="zh-CN" dirty="0">
                <a:solidFill>
                  <a:srgbClr val="FF0000"/>
                </a:solidFill>
              </a:rPr>
              <a:t>inception</a:t>
            </a:r>
            <a:r>
              <a:rPr lang="zh-CN" altLang="en-US" dirty="0">
                <a:solidFill>
                  <a:srgbClr val="FF0000"/>
                </a:solidFill>
              </a:rPr>
              <a:t>模块</a:t>
            </a:r>
            <a:r>
              <a:rPr lang="zh-CN" altLang="en-US" dirty="0"/>
              <a:t>和少量的汇聚层堆叠而成。</a:t>
            </a:r>
          </a:p>
          <a:p>
            <a:pPr lvl="1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3505200"/>
            <a:ext cx="8458200" cy="245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43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Inception</a:t>
            </a:r>
            <a:r>
              <a:rPr lang="zh-CN" altLang="en-US"/>
              <a:t>模块 </a:t>
            </a:r>
            <a:r>
              <a:rPr lang="en-US" altLang="zh-CN"/>
              <a:t>v1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在卷积网络中，如何设置卷积层的卷积核大小是一个十分关键的问题。</a:t>
            </a:r>
            <a:endParaRPr lang="en-US" altLang="zh-CN" dirty="0"/>
          </a:p>
          <a:p>
            <a:pPr lvl="1"/>
            <a:r>
              <a:rPr lang="zh-CN" altLang="en-US" dirty="0"/>
              <a:t>在</a:t>
            </a:r>
            <a:r>
              <a:rPr lang="en-US" altLang="zh-CN" dirty="0"/>
              <a:t>Inception</a:t>
            </a:r>
            <a:r>
              <a:rPr lang="zh-CN" altLang="en-US" dirty="0"/>
              <a:t>网络中，一个卷积层包含多个不同大小的卷积操作，称为</a:t>
            </a:r>
            <a:r>
              <a:rPr lang="en-US" altLang="zh-CN" dirty="0"/>
              <a:t>Inception</a:t>
            </a:r>
            <a:r>
              <a:rPr lang="zh-CN" altLang="en-US" dirty="0"/>
              <a:t>模块。</a:t>
            </a:r>
            <a:endParaRPr lang="en-US" altLang="zh-CN" dirty="0"/>
          </a:p>
          <a:p>
            <a:pPr lvl="1"/>
            <a:r>
              <a:rPr lang="en-US" altLang="zh-CN" dirty="0"/>
              <a:t>Inception</a:t>
            </a:r>
            <a:r>
              <a:rPr lang="zh-CN" altLang="en-US" dirty="0"/>
              <a:t>模块同时使用</a:t>
            </a:r>
            <a:r>
              <a:rPr lang="en-US" altLang="zh-CN" dirty="0"/>
              <a:t>1 × 1</a:t>
            </a:r>
            <a:r>
              <a:rPr lang="zh-CN" altLang="en-US" dirty="0"/>
              <a:t>、</a:t>
            </a:r>
            <a:r>
              <a:rPr lang="en-US" altLang="zh-CN" dirty="0"/>
              <a:t>3 × 3</a:t>
            </a:r>
            <a:r>
              <a:rPr lang="zh-CN" altLang="en-US" dirty="0"/>
              <a:t>、</a:t>
            </a:r>
            <a:r>
              <a:rPr lang="en-US" altLang="zh-CN" dirty="0"/>
              <a:t>5 × 5</a:t>
            </a:r>
            <a:r>
              <a:rPr lang="zh-CN" altLang="en-US" dirty="0"/>
              <a:t>等不同大小的卷积核，并将得到的特征映射在深度上拼接（堆叠）起来作为输出特征映射。</a:t>
            </a:r>
            <a:endParaRPr lang="en-US" altLang="zh-CN" dirty="0"/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891734"/>
            <a:ext cx="4562972" cy="21918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705600" y="3962400"/>
            <a:ext cx="335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卷积和最大汇聚都是等宽的。</a:t>
            </a:r>
          </a:p>
        </p:txBody>
      </p:sp>
    </p:spTree>
    <p:extLst>
      <p:ext uri="{BB962C8B-B14F-4D97-AF65-F5344CB8AC3E}">
        <p14:creationId xmlns:p14="http://schemas.microsoft.com/office/powerpoint/2010/main" val="712400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Inception</a:t>
            </a:r>
            <a:r>
              <a:rPr lang="zh-CN" altLang="en-US" dirty="0"/>
              <a:t>模块 </a:t>
            </a:r>
            <a:r>
              <a:rPr lang="en-US" altLang="zh-CN" dirty="0"/>
              <a:t>v3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用多层</a:t>
            </a:r>
            <a:r>
              <a:rPr lang="zh-CN" altLang="en-US" b="1" dirty="0"/>
              <a:t>小卷积核</a:t>
            </a:r>
            <a:r>
              <a:rPr lang="zh-CN" altLang="en-US" dirty="0"/>
              <a:t>替换</a:t>
            </a:r>
            <a:r>
              <a:rPr lang="zh-CN" altLang="en-US" b="1" dirty="0"/>
              <a:t>大卷积核</a:t>
            </a:r>
            <a:r>
              <a:rPr lang="zh-CN" altLang="en-US" dirty="0"/>
              <a:t>，以减少计算量和参数量。</a:t>
            </a:r>
            <a:endParaRPr lang="en-US" altLang="zh-CN" dirty="0"/>
          </a:p>
          <a:p>
            <a:pPr lvl="1"/>
            <a:r>
              <a:rPr lang="zh-CN" altLang="en-US" dirty="0"/>
              <a:t>使用两层</a:t>
            </a:r>
            <a:r>
              <a:rPr lang="en-US" altLang="zh-CN" dirty="0"/>
              <a:t>3x3</a:t>
            </a:r>
            <a:r>
              <a:rPr lang="zh-CN" altLang="en-US" dirty="0"/>
              <a:t>的卷积来替换</a:t>
            </a:r>
            <a:r>
              <a:rPr lang="en-US" altLang="zh-CN" dirty="0"/>
              <a:t>v1</a:t>
            </a:r>
            <a:r>
              <a:rPr lang="zh-CN" altLang="en-US" dirty="0"/>
              <a:t>中的</a:t>
            </a:r>
            <a:r>
              <a:rPr lang="en-US" altLang="zh-CN" dirty="0"/>
              <a:t>5x5</a:t>
            </a:r>
            <a:r>
              <a:rPr lang="zh-CN" altLang="en-US" dirty="0"/>
              <a:t>的卷积</a:t>
            </a:r>
            <a:endParaRPr lang="en-US" altLang="zh-CN" dirty="0"/>
          </a:p>
          <a:p>
            <a:pPr lvl="1"/>
            <a:r>
              <a:rPr lang="zh-CN" altLang="en-US" dirty="0"/>
              <a:t>使用连续的</a:t>
            </a:r>
            <a:r>
              <a:rPr lang="en-US" altLang="zh-CN" dirty="0"/>
              <a:t>nx1</a:t>
            </a:r>
            <a:r>
              <a:rPr lang="zh-CN" altLang="en-US" dirty="0"/>
              <a:t>和</a:t>
            </a:r>
            <a:r>
              <a:rPr lang="en-US" altLang="zh-CN" dirty="0"/>
              <a:t>1xn</a:t>
            </a:r>
            <a:r>
              <a:rPr lang="zh-CN" altLang="en-US" dirty="0"/>
              <a:t>来替换</a:t>
            </a:r>
            <a:r>
              <a:rPr lang="en-US" altLang="zh-CN" dirty="0" err="1"/>
              <a:t>nxn</a:t>
            </a:r>
            <a:r>
              <a:rPr lang="zh-CN" altLang="en-US" dirty="0"/>
              <a:t>的卷积。</a:t>
            </a:r>
          </a:p>
        </p:txBody>
      </p:sp>
      <p:pic>
        <p:nvPicPr>
          <p:cNvPr id="1026" name="Picture 2" descr="这里写图片描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124201"/>
            <a:ext cx="3451225" cy="320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这里写图片描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3182646"/>
            <a:ext cx="2816241" cy="367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339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残差网络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/>
              <a:t>残差网络（</a:t>
            </a:r>
            <a:r>
              <a:rPr lang="en-US" altLang="zh-CN" sz="2800" dirty="0"/>
              <a:t>Residual Network</a:t>
            </a:r>
            <a:r>
              <a:rPr lang="zh-CN" altLang="en-US" sz="2800" dirty="0"/>
              <a:t>，</a:t>
            </a:r>
            <a:r>
              <a:rPr lang="en-US" altLang="zh-CN" sz="2800" dirty="0" err="1"/>
              <a:t>ResNet</a:t>
            </a:r>
            <a:r>
              <a:rPr lang="zh-CN" altLang="en-US" sz="2800" dirty="0"/>
              <a:t>）是通过给非线性的卷积层增加</a:t>
            </a:r>
            <a:r>
              <a:rPr lang="zh-CN" altLang="en-US" sz="2800" b="1" dirty="0">
                <a:solidFill>
                  <a:srgbClr val="FF0000"/>
                </a:solidFill>
              </a:rPr>
              <a:t>直连边</a:t>
            </a:r>
            <a:r>
              <a:rPr lang="zh-CN" altLang="en-US" sz="2800" dirty="0"/>
              <a:t>的方式来提高信息的传播效率。</a:t>
            </a:r>
            <a:endParaRPr lang="en-US" altLang="zh-CN" sz="2800" dirty="0"/>
          </a:p>
          <a:p>
            <a:pPr lvl="1"/>
            <a:r>
              <a:rPr lang="zh-CN" altLang="en-US" sz="2400" dirty="0"/>
              <a:t>假设在一个深度网络中，我们期望一个非线性单元（可以为一层或多层的卷积层）</a:t>
            </a:r>
            <a:r>
              <a:rPr lang="en-US" altLang="zh-CN" sz="2400" dirty="0"/>
              <a:t>f(</a:t>
            </a:r>
            <a:r>
              <a:rPr lang="en-US" altLang="zh-CN" sz="2400" dirty="0" err="1"/>
              <a:t>x,θ</a:t>
            </a:r>
            <a:r>
              <a:rPr lang="en-US" altLang="zh-CN" sz="2400" dirty="0"/>
              <a:t>)</a:t>
            </a:r>
            <a:r>
              <a:rPr lang="zh-CN" altLang="en-US" sz="2400" dirty="0"/>
              <a:t>去逼近一个目标函数为</a:t>
            </a:r>
            <a:r>
              <a:rPr lang="en-US" altLang="zh-CN" sz="2400" dirty="0"/>
              <a:t>h(x)</a:t>
            </a:r>
            <a:r>
              <a:rPr lang="zh-CN" altLang="en-US" sz="2400" dirty="0"/>
              <a:t>。</a:t>
            </a:r>
            <a:endParaRPr lang="en-US" altLang="zh-CN" sz="2400" dirty="0"/>
          </a:p>
          <a:p>
            <a:pPr lvl="1"/>
            <a:r>
              <a:rPr lang="zh-CN" altLang="en-US" sz="2400" dirty="0"/>
              <a:t>将目标函数拆分成两部分：</a:t>
            </a:r>
            <a:r>
              <a:rPr lang="zh-CN" altLang="en-US" sz="2400" dirty="0">
                <a:solidFill>
                  <a:srgbClr val="FF0000"/>
                </a:solidFill>
              </a:rPr>
              <a:t>恒等函数</a:t>
            </a:r>
            <a:r>
              <a:rPr lang="zh-CN" altLang="en-US" sz="2400" dirty="0"/>
              <a:t>和</a:t>
            </a:r>
            <a:r>
              <a:rPr lang="zh-CN" altLang="en-US" sz="2400" dirty="0">
                <a:solidFill>
                  <a:srgbClr val="FF0000"/>
                </a:solidFill>
              </a:rPr>
              <a:t>残差函数</a:t>
            </a:r>
            <a:endParaRPr lang="zh-CN" altLang="en-US" sz="2400" dirty="0"/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191000"/>
            <a:ext cx="3097067" cy="816450"/>
          </a:xfrm>
          <a:prstGeom prst="rect">
            <a:avLst/>
          </a:prstGeom>
        </p:spPr>
      </p:pic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9" y="4871009"/>
            <a:ext cx="1006790" cy="425282"/>
          </a:xfrm>
          <a:prstGeom prst="rect">
            <a:avLst/>
          </a:prstGeom>
        </p:spPr>
      </p:pic>
      <p:cxnSp>
        <p:nvCxnSpPr>
          <p:cNvPr id="6" name="直接箭头连接符 5"/>
          <p:cNvCxnSpPr>
            <a:endCxn id="5" idx="1"/>
          </p:cNvCxnSpPr>
          <p:nvPr/>
        </p:nvCxnSpPr>
        <p:spPr>
          <a:xfrm>
            <a:off x="6692033" y="4871010"/>
            <a:ext cx="851766" cy="212641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058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残差单元</a:t>
            </a:r>
          </a:p>
        </p:txBody>
      </p:sp>
      <p:pic>
        <p:nvPicPr>
          <p:cNvPr id="2050" name="Picture 2" descr="http://caffecn.cn/uploads/answer/20160126/fd0cbb9c88c7347e655456edf4549c7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119" y="3390997"/>
            <a:ext cx="7966075" cy="280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63" y="228601"/>
            <a:ext cx="3013474" cy="3086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984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ResNet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2015 ILSVRC winner </a:t>
            </a:r>
            <a:r>
              <a:rPr lang="zh-CN" altLang="en-US" dirty="0"/>
              <a:t>（</a:t>
            </a:r>
            <a:r>
              <a:rPr lang="en-US" altLang="zh-CN" dirty="0"/>
              <a:t>152</a:t>
            </a:r>
            <a:r>
              <a:rPr lang="zh-CN" altLang="en-US" dirty="0"/>
              <a:t>层）</a:t>
            </a:r>
            <a:endParaRPr lang="en-US" altLang="zh-CN" dirty="0"/>
          </a:p>
          <a:p>
            <a:pPr lvl="1"/>
            <a:r>
              <a:rPr lang="zh-CN" altLang="en-US" dirty="0"/>
              <a:t>错误率：</a:t>
            </a:r>
            <a:r>
              <a:rPr lang="en-US" altLang="zh-CN" dirty="0"/>
              <a:t>3.57%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667000"/>
            <a:ext cx="8548396" cy="319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194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Ngram</a:t>
            </a:r>
            <a:r>
              <a:rPr lang="zh-CN" altLang="en-US"/>
              <a:t>特征与卷积</a:t>
            </a:r>
            <a:endParaRPr lang="zh-CN" altLang="en-US" dirty="0"/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905000"/>
            <a:ext cx="7211786" cy="332027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029200" y="1981200"/>
            <a:ext cx="2125272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5638800" y="5486401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2"/>
                </a:solidFill>
              </a:rPr>
              <a:t>如何用卷积操作来实现？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714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文本序列的卷积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2590800"/>
            <a:ext cx="5089698" cy="3600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2590800"/>
            <a:ext cx="5089698" cy="3600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2590800"/>
            <a:ext cx="5089698" cy="36000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2590800"/>
            <a:ext cx="5089698" cy="36000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1" y="2590800"/>
            <a:ext cx="5089655" cy="360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240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基于卷积模型的句子表示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752601"/>
            <a:ext cx="7315200" cy="314570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667000" y="5507908"/>
            <a:ext cx="6172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rgbClr val="3333B3"/>
                </a:solidFill>
                <a:latin typeface="+mj-ea"/>
                <a:ea typeface="+mj-ea"/>
              </a:rPr>
              <a:t>Y. Kim. </a:t>
            </a:r>
            <a:r>
              <a:rPr lang="en-US" altLang="zh-CN" sz="1100" dirty="0">
                <a:solidFill>
                  <a:srgbClr val="000000"/>
                </a:solidFill>
                <a:latin typeface="+mj-ea"/>
                <a:ea typeface="+mj-ea"/>
              </a:rPr>
              <a:t>“Convolutional neural networks for sentence classification”. </a:t>
            </a:r>
            <a:r>
              <a:rPr lang="en-US" altLang="zh-CN" sz="1100" dirty="0">
                <a:solidFill>
                  <a:srgbClr val="7B7BCE"/>
                </a:solidFill>
                <a:latin typeface="+mj-ea"/>
                <a:ea typeface="+mj-ea"/>
              </a:rPr>
              <a:t>In: </a:t>
            </a:r>
            <a:r>
              <a:rPr lang="en-US" altLang="zh-CN" sz="1100" i="1" dirty="0" err="1">
                <a:solidFill>
                  <a:srgbClr val="7B7BCE"/>
                </a:solidFill>
                <a:latin typeface="+mj-ea"/>
                <a:ea typeface="+mj-ea"/>
              </a:rPr>
              <a:t>arXiv</a:t>
            </a:r>
            <a:r>
              <a:rPr lang="en-US" altLang="zh-CN" sz="1100" i="1" dirty="0">
                <a:solidFill>
                  <a:srgbClr val="7B7BCE"/>
                </a:solidFill>
                <a:latin typeface="+mj-ea"/>
                <a:ea typeface="+mj-ea"/>
              </a:rPr>
              <a:t> preprint arXiv:1408.5882 </a:t>
            </a:r>
            <a:r>
              <a:rPr lang="en-US" altLang="zh-CN" sz="1100" dirty="0">
                <a:solidFill>
                  <a:srgbClr val="7B7BCE"/>
                </a:solidFill>
                <a:latin typeface="+mj-ea"/>
                <a:ea typeface="+mj-ea"/>
              </a:rPr>
              <a:t>(2014)</a:t>
            </a:r>
            <a:r>
              <a:rPr lang="en-US" altLang="zh-CN" sz="1100" dirty="0">
                <a:solidFill>
                  <a:srgbClr val="000000"/>
                </a:solidFill>
                <a:latin typeface="+mj-ea"/>
                <a:ea typeface="+mj-ea"/>
              </a:rPr>
              <a:t>.</a:t>
            </a:r>
            <a:endParaRPr lang="zh-CN" altLang="en-US" sz="32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8827406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文本序列的卷积模型</a:t>
            </a:r>
          </a:p>
        </p:txBody>
      </p:sp>
      <p:pic>
        <p:nvPicPr>
          <p:cNvPr id="16388" name="Picture 4" descr="C:\Users\zero\Desktop\讲习班\tensorflow\image\sentiment\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781" y="2102206"/>
            <a:ext cx="4424737" cy="338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圆角矩形 6"/>
          <p:cNvSpPr/>
          <p:nvPr/>
        </p:nvSpPr>
        <p:spPr>
          <a:xfrm>
            <a:off x="5401638" y="1712381"/>
            <a:ext cx="501485" cy="270030"/>
          </a:xfrm>
          <a:prstGeom prst="roundRect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072" dirty="0">
                <a:solidFill>
                  <a:schemeClr val="accent6"/>
                </a:solidFill>
              </a:rPr>
              <a:t>Filter</a:t>
            </a:r>
            <a:endParaRPr lang="zh-CN" altLang="en-US" sz="1072" dirty="0">
              <a:solidFill>
                <a:schemeClr val="accent6"/>
              </a:solidFill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4011601" y="1715405"/>
            <a:ext cx="529345" cy="270030"/>
          </a:xfrm>
          <a:prstGeom prst="roundRect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072" dirty="0">
                <a:solidFill>
                  <a:schemeClr val="accent6"/>
                </a:solidFill>
              </a:rPr>
              <a:t>输入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6221545" y="1715405"/>
            <a:ext cx="645971" cy="270030"/>
          </a:xfrm>
          <a:prstGeom prst="roundRect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072" dirty="0">
                <a:solidFill>
                  <a:schemeClr val="accent6"/>
                </a:solidFill>
              </a:rPr>
              <a:t>卷积层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6983241" y="1712381"/>
            <a:ext cx="756072" cy="270030"/>
          </a:xfrm>
          <a:prstGeom prst="roundRect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072" dirty="0">
                <a:solidFill>
                  <a:schemeClr val="accent6"/>
                </a:solidFill>
              </a:rPr>
              <a:t>Pooling</a:t>
            </a:r>
            <a:r>
              <a:rPr lang="zh-CN" altLang="en-US" sz="1072" dirty="0">
                <a:solidFill>
                  <a:schemeClr val="accent6"/>
                </a:solidFill>
              </a:rPr>
              <a:t>层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7831907" y="1715405"/>
            <a:ext cx="578636" cy="270030"/>
          </a:xfrm>
          <a:prstGeom prst="roundRect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072" dirty="0">
                <a:solidFill>
                  <a:schemeClr val="accent6"/>
                </a:solidFill>
              </a:rPr>
              <a:t>输出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7311137" y="2040274"/>
            <a:ext cx="327893" cy="3489638"/>
          </a:xfrm>
          <a:prstGeom prst="roundRect">
            <a:avLst/>
          </a:prstGeom>
          <a:ln w="25400">
            <a:solidFill>
              <a:srgbClr val="00B0F0">
                <a:alpha val="61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965"/>
          </a:p>
        </p:txBody>
      </p:sp>
      <p:sp>
        <p:nvSpPr>
          <p:cNvPr id="17" name="圆角矩形 16"/>
          <p:cNvSpPr/>
          <p:nvPr/>
        </p:nvSpPr>
        <p:spPr>
          <a:xfrm>
            <a:off x="7870484" y="2040275"/>
            <a:ext cx="327893" cy="3489638"/>
          </a:xfrm>
          <a:prstGeom prst="roundRect">
            <a:avLst/>
          </a:prstGeom>
          <a:ln w="25400">
            <a:solidFill>
              <a:srgbClr val="00B0F0">
                <a:alpha val="61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965"/>
          </a:p>
        </p:txBody>
      </p:sp>
      <p:pic>
        <p:nvPicPr>
          <p:cNvPr id="18" name="Picture 2" descr="C:\Users\zero\Desktop\讲习班\tensorflow\image\mr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368" y="2115372"/>
            <a:ext cx="2996229" cy="336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圆角矩形 5"/>
          <p:cNvSpPr/>
          <p:nvPr/>
        </p:nvSpPr>
        <p:spPr>
          <a:xfrm>
            <a:off x="5150896" y="2056369"/>
            <a:ext cx="1002968" cy="3471815"/>
          </a:xfrm>
          <a:prstGeom prst="roundRect">
            <a:avLst/>
          </a:prstGeom>
          <a:ln w="25400">
            <a:solidFill>
              <a:srgbClr val="00B0F0">
                <a:alpha val="5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965"/>
          </a:p>
        </p:txBody>
      </p:sp>
      <p:sp>
        <p:nvSpPr>
          <p:cNvPr id="21" name="圆角矩形 18"/>
          <p:cNvSpPr/>
          <p:nvPr/>
        </p:nvSpPr>
        <p:spPr>
          <a:xfrm>
            <a:off x="3646443" y="2056369"/>
            <a:ext cx="1272998" cy="3489638"/>
          </a:xfrm>
          <a:prstGeom prst="roundRect">
            <a:avLst/>
          </a:prstGeom>
          <a:ln w="25400">
            <a:solidFill>
              <a:srgbClr val="00B0F0">
                <a:alpha val="61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965"/>
          </a:p>
        </p:txBody>
      </p:sp>
      <p:sp>
        <p:nvSpPr>
          <p:cNvPr id="22" name="圆角矩形 14"/>
          <p:cNvSpPr/>
          <p:nvPr/>
        </p:nvSpPr>
        <p:spPr>
          <a:xfrm>
            <a:off x="6462471" y="2040274"/>
            <a:ext cx="327893" cy="3489638"/>
          </a:xfrm>
          <a:prstGeom prst="roundRect">
            <a:avLst/>
          </a:prstGeom>
          <a:ln w="254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965"/>
          </a:p>
        </p:txBody>
      </p:sp>
    </p:spTree>
    <p:extLst>
      <p:ext uri="{BB962C8B-B14F-4D97-AF65-F5344CB8AC3E}">
        <p14:creationId xmlns:p14="http://schemas.microsoft.com/office/powerpoint/2010/main" val="3483917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卷积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400" dirty="0"/>
              <a:t>卷积经常用在信号处理中，用于计算信号的延迟累积。</a:t>
            </a:r>
            <a:endParaRPr lang="en-US" altLang="zh-CN" sz="2400" dirty="0"/>
          </a:p>
          <a:p>
            <a:r>
              <a:rPr lang="zh-CN" altLang="en-US" sz="2400" dirty="0"/>
              <a:t>假设一个</a:t>
            </a:r>
            <a:r>
              <a:rPr lang="zh-CN" altLang="en-US" sz="2400" dirty="0">
                <a:solidFill>
                  <a:srgbClr val="FF0000"/>
                </a:solidFill>
              </a:rPr>
              <a:t>信号发生器</a:t>
            </a:r>
            <a:r>
              <a:rPr lang="zh-CN" altLang="en-US" sz="2400" dirty="0"/>
              <a:t>每个时刻</a:t>
            </a:r>
            <a:r>
              <a:rPr lang="en-US" altLang="zh-CN" sz="2400" dirty="0"/>
              <a:t>t</a:t>
            </a:r>
            <a:r>
              <a:rPr lang="zh-CN" altLang="en-US" sz="2400" dirty="0"/>
              <a:t>产生一个信号</a:t>
            </a:r>
            <a:r>
              <a:rPr lang="en-US" altLang="zh-CN" sz="2400" dirty="0" err="1"/>
              <a:t>x</a:t>
            </a:r>
            <a:r>
              <a:rPr lang="en-US" altLang="zh-CN" sz="2400" baseline="-25000" dirty="0" err="1"/>
              <a:t>t</a:t>
            </a:r>
            <a:r>
              <a:rPr lang="en-US" altLang="zh-CN" sz="2400" dirty="0"/>
              <a:t> </a:t>
            </a:r>
            <a:r>
              <a:rPr lang="zh-CN" altLang="en-US" sz="2400" dirty="0"/>
              <a:t>，其信息的衰减率为</a:t>
            </a:r>
            <a:r>
              <a:rPr lang="en-US" altLang="zh-CN" sz="2400" dirty="0" err="1"/>
              <a:t>w</a:t>
            </a:r>
            <a:r>
              <a:rPr lang="en-US" altLang="zh-CN" sz="2400" baseline="-25000" dirty="0" err="1"/>
              <a:t>k</a:t>
            </a:r>
            <a:r>
              <a:rPr lang="en-US" altLang="zh-CN" sz="2400" dirty="0"/>
              <a:t> </a:t>
            </a:r>
            <a:r>
              <a:rPr lang="zh-CN" altLang="en-US" sz="2400" dirty="0"/>
              <a:t>，即在</a:t>
            </a:r>
            <a:r>
              <a:rPr lang="en-US" altLang="zh-CN" sz="2400" dirty="0"/>
              <a:t>k−1</a:t>
            </a:r>
            <a:r>
              <a:rPr lang="zh-CN" altLang="en-US" sz="2400" dirty="0"/>
              <a:t>个时间步长后，信息为原来的</a:t>
            </a:r>
            <a:r>
              <a:rPr lang="en-US" altLang="zh-CN" sz="2400" dirty="0" err="1"/>
              <a:t>w</a:t>
            </a:r>
            <a:r>
              <a:rPr lang="en-US" altLang="zh-CN" sz="2400" baseline="-25000" dirty="0" err="1"/>
              <a:t>k</a:t>
            </a:r>
            <a:r>
              <a:rPr lang="en-US" altLang="zh-CN" sz="2400" dirty="0"/>
              <a:t> </a:t>
            </a:r>
            <a:r>
              <a:rPr lang="zh-CN" altLang="en-US" sz="2400" dirty="0"/>
              <a:t>倍</a:t>
            </a:r>
            <a:endParaRPr lang="en-US" altLang="zh-CN" sz="2400" dirty="0"/>
          </a:p>
          <a:p>
            <a:pPr lvl="1"/>
            <a:r>
              <a:rPr lang="zh-CN" altLang="en-US" sz="2000" dirty="0"/>
              <a:t>假设</a:t>
            </a:r>
            <a:r>
              <a:rPr lang="en-US" altLang="zh-CN" sz="2000" dirty="0"/>
              <a:t>w</a:t>
            </a:r>
            <a:r>
              <a:rPr lang="en-US" altLang="zh-CN" sz="2000" baseline="-25000" dirty="0"/>
              <a:t>1</a:t>
            </a:r>
            <a:r>
              <a:rPr lang="en-US" altLang="zh-CN" sz="2000" dirty="0"/>
              <a:t> = 1,w</a:t>
            </a:r>
            <a:r>
              <a:rPr lang="en-US" altLang="zh-CN" sz="2000" baseline="-25000" dirty="0"/>
              <a:t>2</a:t>
            </a:r>
            <a:r>
              <a:rPr lang="en-US" altLang="zh-CN" sz="2000" dirty="0"/>
              <a:t> = 1/2,w</a:t>
            </a:r>
            <a:r>
              <a:rPr lang="en-US" altLang="zh-CN" sz="2000" baseline="-25000" dirty="0"/>
              <a:t>3</a:t>
            </a:r>
            <a:r>
              <a:rPr lang="en-US" altLang="zh-CN" sz="2000" dirty="0"/>
              <a:t> = 1/4</a:t>
            </a:r>
          </a:p>
          <a:p>
            <a:r>
              <a:rPr lang="zh-CN" altLang="en-US" sz="2400" dirty="0"/>
              <a:t>时刻</a:t>
            </a:r>
            <a:r>
              <a:rPr lang="en-US" altLang="zh-CN" sz="2400" dirty="0"/>
              <a:t>t</a:t>
            </a:r>
            <a:r>
              <a:rPr lang="zh-CN" altLang="en-US" sz="2400" dirty="0"/>
              <a:t>收到的信号</a:t>
            </a:r>
            <a:r>
              <a:rPr lang="en-US" altLang="zh-CN" sz="2400" dirty="0" err="1"/>
              <a:t>y</a:t>
            </a:r>
            <a:r>
              <a:rPr lang="en-US" altLang="zh-CN" sz="2400" baseline="-25000" dirty="0" err="1"/>
              <a:t>t</a:t>
            </a:r>
            <a:r>
              <a:rPr lang="en-US" altLang="zh-CN" sz="2400" dirty="0"/>
              <a:t> </a:t>
            </a:r>
            <a:r>
              <a:rPr lang="zh-CN" altLang="en-US" sz="2400" dirty="0"/>
              <a:t>为当前时刻产生的信息和以前时刻延迟信息的叠加。</a:t>
            </a:r>
          </a:p>
        </p:txBody>
      </p:sp>
    </p:spTree>
    <p:extLst>
      <p:ext uri="{BB962C8B-B14F-4D97-AF65-F5344CB8AC3E}">
        <p14:creationId xmlns:p14="http://schemas.microsoft.com/office/powerpoint/2010/main" val="9994542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CNN </a:t>
            </a:r>
            <a:r>
              <a:rPr lang="zh-CN" altLang="en-US" dirty="0"/>
              <a:t>可视化：滤波器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/>
              <a:t>AlexNet</a:t>
            </a:r>
            <a:r>
              <a:rPr lang="zh-CN" altLang="en-US" dirty="0"/>
              <a:t>中的滤波器（</a:t>
            </a:r>
            <a:r>
              <a:rPr lang="en-US" altLang="zh-CN" dirty="0"/>
              <a:t>96 filters [11x11x3]</a:t>
            </a:r>
            <a:r>
              <a:rPr lang="zh-CN" altLang="en-US" dirty="0"/>
              <a:t>）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2656" y="2514600"/>
            <a:ext cx="7786688" cy="307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513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卷积的应用</a:t>
            </a:r>
          </a:p>
        </p:txBody>
      </p:sp>
    </p:spTree>
    <p:extLst>
      <p:ext uri="{BB962C8B-B14F-4D97-AF65-F5344CB8AC3E}">
        <p14:creationId xmlns:p14="http://schemas.microsoft.com/office/powerpoint/2010/main" val="22033495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AlphaGo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1905000"/>
            <a:ext cx="7841038" cy="29409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1" y="33419"/>
            <a:ext cx="5747877" cy="179369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C27F3A4-D5F6-4329-AC3E-68128A32FA0C}"/>
              </a:ext>
            </a:extLst>
          </p:cNvPr>
          <p:cNvSpPr/>
          <p:nvPr/>
        </p:nvSpPr>
        <p:spPr>
          <a:xfrm>
            <a:off x="1524000" y="526124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分布式系统：</a:t>
            </a:r>
            <a:r>
              <a:rPr lang="en-US" altLang="zh-CN" dirty="0">
                <a:solidFill>
                  <a:srgbClr val="FF0000"/>
                </a:solidFill>
              </a:rPr>
              <a:t>1202 </a:t>
            </a:r>
            <a:r>
              <a:rPr lang="zh-CN" altLang="en-US" dirty="0">
                <a:solidFill>
                  <a:srgbClr val="FF0000"/>
                </a:solidFill>
              </a:rPr>
              <a:t>个</a:t>
            </a:r>
            <a:r>
              <a:rPr lang="en-US" altLang="zh-CN" dirty="0">
                <a:solidFill>
                  <a:srgbClr val="FF0000"/>
                </a:solidFill>
              </a:rPr>
              <a:t>CPU </a:t>
            </a:r>
            <a:r>
              <a:rPr lang="zh-CN" altLang="en-US" dirty="0">
                <a:solidFill>
                  <a:srgbClr val="FF0000"/>
                </a:solidFill>
              </a:rPr>
              <a:t>和</a:t>
            </a:r>
            <a:r>
              <a:rPr lang="en-US" altLang="zh-CN" dirty="0">
                <a:solidFill>
                  <a:srgbClr val="FF0000"/>
                </a:solidFill>
              </a:rPr>
              <a:t>176 </a:t>
            </a:r>
            <a:r>
              <a:rPr lang="zh-CN" altLang="en-US" dirty="0">
                <a:solidFill>
                  <a:srgbClr val="FF0000"/>
                </a:solidFill>
              </a:rPr>
              <a:t>块</a:t>
            </a:r>
            <a:r>
              <a:rPr lang="en-US" altLang="zh-CN" dirty="0">
                <a:solidFill>
                  <a:srgbClr val="FF0000"/>
                </a:solidFill>
              </a:rPr>
              <a:t>GPU</a:t>
            </a:r>
          </a:p>
          <a:p>
            <a:r>
              <a:rPr lang="zh-CN" altLang="en-US" dirty="0">
                <a:solidFill>
                  <a:srgbClr val="FF0000"/>
                </a:solidFill>
              </a:rPr>
              <a:t>单机版：</a:t>
            </a:r>
            <a:r>
              <a:rPr lang="en-US" altLang="zh-CN" dirty="0">
                <a:solidFill>
                  <a:srgbClr val="FF0000"/>
                </a:solidFill>
              </a:rPr>
              <a:t>48 </a:t>
            </a:r>
            <a:r>
              <a:rPr lang="zh-CN" altLang="en-US" dirty="0">
                <a:solidFill>
                  <a:srgbClr val="FF0000"/>
                </a:solidFill>
              </a:rPr>
              <a:t>个</a:t>
            </a:r>
            <a:r>
              <a:rPr lang="en-US" altLang="zh-CN" dirty="0">
                <a:solidFill>
                  <a:srgbClr val="FF0000"/>
                </a:solidFill>
              </a:rPr>
              <a:t>CPU </a:t>
            </a:r>
            <a:r>
              <a:rPr lang="zh-CN" altLang="en-US" dirty="0">
                <a:solidFill>
                  <a:srgbClr val="FF0000"/>
                </a:solidFill>
              </a:rPr>
              <a:t>和</a:t>
            </a:r>
            <a:r>
              <a:rPr lang="en-US" altLang="zh-CN" dirty="0">
                <a:solidFill>
                  <a:srgbClr val="FF0000"/>
                </a:solidFill>
              </a:rPr>
              <a:t>8 </a:t>
            </a:r>
            <a:r>
              <a:rPr lang="zh-CN" altLang="en-US" dirty="0">
                <a:solidFill>
                  <a:srgbClr val="FF0000"/>
                </a:solidFill>
              </a:rPr>
              <a:t>块</a:t>
            </a:r>
            <a:r>
              <a:rPr lang="en-US" altLang="zh-CN" dirty="0">
                <a:solidFill>
                  <a:srgbClr val="FF0000"/>
                </a:solidFill>
              </a:rPr>
              <a:t>GPU</a:t>
            </a:r>
          </a:p>
          <a:p>
            <a:r>
              <a:rPr lang="zh-CN" altLang="en-US" dirty="0">
                <a:solidFill>
                  <a:srgbClr val="FF0000"/>
                </a:solidFill>
              </a:rPr>
              <a:t>走子速度：</a:t>
            </a:r>
            <a:r>
              <a:rPr lang="en-US" altLang="zh-CN" dirty="0">
                <a:solidFill>
                  <a:srgbClr val="FF0000"/>
                </a:solidFill>
              </a:rPr>
              <a:t>3 </a:t>
            </a:r>
            <a:r>
              <a:rPr lang="zh-CN" altLang="en-US" dirty="0">
                <a:solidFill>
                  <a:srgbClr val="FF0000"/>
                </a:solidFill>
              </a:rPr>
              <a:t>毫秒</a:t>
            </a:r>
            <a:r>
              <a:rPr lang="en-US" altLang="zh-CN" dirty="0">
                <a:solidFill>
                  <a:srgbClr val="FF0000"/>
                </a:solidFill>
              </a:rPr>
              <a:t>-2 </a:t>
            </a:r>
            <a:r>
              <a:rPr lang="zh-CN" altLang="en-US" dirty="0">
                <a:solidFill>
                  <a:srgbClr val="FF0000"/>
                </a:solidFill>
              </a:rPr>
              <a:t>微秒</a:t>
            </a:r>
          </a:p>
        </p:txBody>
      </p:sp>
    </p:spTree>
    <p:extLst>
      <p:ext uri="{BB962C8B-B14F-4D97-AF65-F5344CB8AC3E}">
        <p14:creationId xmlns:p14="http://schemas.microsoft.com/office/powerpoint/2010/main" val="26810450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8A32DC-6A94-404E-A117-201A8D33A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目标检测（</a:t>
            </a:r>
            <a:r>
              <a:rPr lang="en-US" altLang="zh-CN" dirty="0"/>
              <a:t>Object Detection</a:t>
            </a:r>
            <a:r>
              <a:rPr lang="zh-CN" altLang="en-US" dirty="0"/>
              <a:t>）</a:t>
            </a:r>
          </a:p>
        </p:txBody>
      </p:sp>
      <p:pic>
        <p:nvPicPr>
          <p:cNvPr id="1026" name="Picture 2" descr="Image result for Object Detection">
            <a:extLst>
              <a:ext uri="{FF2B5EF4-FFF2-40B4-BE49-F238E27FC236}">
                <a16:creationId xmlns:a16="http://schemas.microsoft.com/office/drawing/2014/main" id="{1D6AD1AA-B4F1-408D-835A-D43BB2831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33489"/>
            <a:ext cx="7315200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5514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Mask RCNN</a:t>
            </a:r>
            <a:endParaRPr lang="zh-CN" altLang="en-US" dirty="0"/>
          </a:p>
        </p:txBody>
      </p:sp>
      <p:pic>
        <p:nvPicPr>
          <p:cNvPr id="6146" name="Picture 2" descr="https://pic1.zhimg.com/80/v2-a98a48e39a854e74c84b52c59cb8d5b4_h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1" y="1295401"/>
            <a:ext cx="6029325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re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5693" y="1311730"/>
            <a:ext cx="8248650" cy="45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971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OCR</a:t>
            </a:r>
            <a:endParaRPr lang="zh-CN" altLang="en-US" dirty="0"/>
          </a:p>
        </p:txBody>
      </p:sp>
      <p:pic>
        <p:nvPicPr>
          <p:cNvPr id="1026" name="Picture 2" descr="Image result for cnn wild text neural">
            <a:extLst>
              <a:ext uri="{FF2B5EF4-FFF2-40B4-BE49-F238E27FC236}">
                <a16:creationId xmlns:a16="http://schemas.microsoft.com/office/drawing/2014/main" id="{39F11B98-48AD-422D-A175-463E3E28F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600200"/>
            <a:ext cx="7362825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1002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图像生成</a:t>
            </a:r>
          </a:p>
        </p:txBody>
      </p:sp>
      <p:pic>
        <p:nvPicPr>
          <p:cNvPr id="4098" name="Picture 2" descr="https://78.media.tumblr.com/7db78e74b338d718d0fc505b494de469/tumblr_o03o2hiSRm1qav3uso1_54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1752600"/>
            <a:ext cx="56388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7217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143000"/>
            <a:ext cx="7620000" cy="50673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Deep Dream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179" y="1143000"/>
            <a:ext cx="7630757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2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画风迁移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371600"/>
            <a:ext cx="653362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118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对抗样本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447800"/>
            <a:ext cx="9144000" cy="454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37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卷积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400" dirty="0"/>
              <a:t>卷积经常用在信号处理中，用于计算信号的延迟累积。</a:t>
            </a:r>
            <a:endParaRPr lang="en-US" altLang="zh-CN" sz="2400" dirty="0"/>
          </a:p>
          <a:p>
            <a:r>
              <a:rPr lang="zh-CN" altLang="en-US" sz="2400" dirty="0"/>
              <a:t>假设一个</a:t>
            </a:r>
            <a:r>
              <a:rPr lang="zh-CN" altLang="en-US" sz="2400" dirty="0">
                <a:solidFill>
                  <a:srgbClr val="FF0000"/>
                </a:solidFill>
              </a:rPr>
              <a:t>信号发生器</a:t>
            </a:r>
            <a:r>
              <a:rPr lang="zh-CN" altLang="en-US" sz="2400" dirty="0"/>
              <a:t>每个时刻</a:t>
            </a:r>
            <a:r>
              <a:rPr lang="en-US" altLang="zh-CN" sz="2400" dirty="0"/>
              <a:t>t</a:t>
            </a:r>
            <a:r>
              <a:rPr lang="zh-CN" altLang="en-US" sz="2400" dirty="0"/>
              <a:t>产生一个信号</a:t>
            </a:r>
            <a:r>
              <a:rPr lang="en-US" altLang="zh-CN" sz="2400" dirty="0" err="1"/>
              <a:t>x</a:t>
            </a:r>
            <a:r>
              <a:rPr lang="en-US" altLang="zh-CN" sz="2400" baseline="-25000" dirty="0" err="1"/>
              <a:t>t</a:t>
            </a:r>
            <a:r>
              <a:rPr lang="en-US" altLang="zh-CN" sz="2400" dirty="0"/>
              <a:t> </a:t>
            </a:r>
            <a:r>
              <a:rPr lang="zh-CN" altLang="en-US" sz="2400" dirty="0"/>
              <a:t>，其信息的衰减率为</a:t>
            </a:r>
            <a:r>
              <a:rPr lang="en-US" altLang="zh-CN" sz="2400" dirty="0" err="1"/>
              <a:t>w</a:t>
            </a:r>
            <a:r>
              <a:rPr lang="en-US" altLang="zh-CN" sz="2400" baseline="-25000" dirty="0" err="1"/>
              <a:t>k</a:t>
            </a:r>
            <a:r>
              <a:rPr lang="en-US" altLang="zh-CN" sz="2400" dirty="0"/>
              <a:t> </a:t>
            </a:r>
            <a:r>
              <a:rPr lang="zh-CN" altLang="en-US" sz="2400" dirty="0"/>
              <a:t>，即在</a:t>
            </a:r>
            <a:r>
              <a:rPr lang="en-US" altLang="zh-CN" sz="2400" dirty="0"/>
              <a:t>k−1</a:t>
            </a:r>
            <a:r>
              <a:rPr lang="zh-CN" altLang="en-US" sz="2400" dirty="0"/>
              <a:t>个时间步长后，信息为原来的</a:t>
            </a:r>
            <a:r>
              <a:rPr lang="en-US" altLang="zh-CN" sz="2400" dirty="0" err="1"/>
              <a:t>w</a:t>
            </a:r>
            <a:r>
              <a:rPr lang="en-US" altLang="zh-CN" sz="2400" baseline="-25000" dirty="0" err="1"/>
              <a:t>k</a:t>
            </a:r>
            <a:r>
              <a:rPr lang="en-US" altLang="zh-CN" sz="2400" dirty="0"/>
              <a:t> </a:t>
            </a:r>
            <a:r>
              <a:rPr lang="zh-CN" altLang="en-US" sz="2400" dirty="0"/>
              <a:t>倍</a:t>
            </a:r>
            <a:endParaRPr lang="en-US" altLang="zh-CN" sz="2400" dirty="0"/>
          </a:p>
          <a:p>
            <a:pPr lvl="1"/>
            <a:r>
              <a:rPr lang="zh-CN" altLang="en-US" sz="2000" dirty="0"/>
              <a:t>假设</a:t>
            </a:r>
            <a:r>
              <a:rPr lang="en-US" altLang="zh-CN" sz="2000" dirty="0"/>
              <a:t>w</a:t>
            </a:r>
            <a:r>
              <a:rPr lang="en-US" altLang="zh-CN" sz="2000" baseline="-25000" dirty="0"/>
              <a:t>1</a:t>
            </a:r>
            <a:r>
              <a:rPr lang="en-US" altLang="zh-CN" sz="2000" dirty="0"/>
              <a:t> = 1,w</a:t>
            </a:r>
            <a:r>
              <a:rPr lang="en-US" altLang="zh-CN" sz="2000" baseline="-25000" dirty="0"/>
              <a:t>2</a:t>
            </a:r>
            <a:r>
              <a:rPr lang="en-US" altLang="zh-CN" sz="2000" dirty="0"/>
              <a:t> = 1/2,w</a:t>
            </a:r>
            <a:r>
              <a:rPr lang="en-US" altLang="zh-CN" sz="2000" baseline="-25000" dirty="0"/>
              <a:t>3</a:t>
            </a:r>
            <a:r>
              <a:rPr lang="en-US" altLang="zh-CN" sz="2000" dirty="0"/>
              <a:t> = 1/4</a:t>
            </a:r>
          </a:p>
          <a:p>
            <a:r>
              <a:rPr lang="zh-CN" altLang="en-US" sz="2400" dirty="0"/>
              <a:t>时刻</a:t>
            </a:r>
            <a:r>
              <a:rPr lang="en-US" altLang="zh-CN" sz="2400" dirty="0"/>
              <a:t>t</a:t>
            </a:r>
            <a:r>
              <a:rPr lang="zh-CN" altLang="en-US" sz="2400" dirty="0"/>
              <a:t>收到的信号</a:t>
            </a:r>
            <a:r>
              <a:rPr lang="en-US" altLang="zh-CN" sz="2400" dirty="0" err="1"/>
              <a:t>y</a:t>
            </a:r>
            <a:r>
              <a:rPr lang="en-US" altLang="zh-CN" sz="2400" baseline="-25000" dirty="0" err="1"/>
              <a:t>t</a:t>
            </a:r>
            <a:r>
              <a:rPr lang="en-US" altLang="zh-CN" sz="2400" dirty="0"/>
              <a:t> </a:t>
            </a:r>
            <a:r>
              <a:rPr lang="zh-CN" altLang="en-US" sz="2400" dirty="0"/>
              <a:t>为当前时刻产生的信息和以前时刻延迟信息的叠加</a:t>
            </a:r>
          </a:p>
        </p:txBody>
      </p:sp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505200"/>
            <a:ext cx="4038600" cy="171379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886200" y="569678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</a:rPr>
              <a:t>滤波器（filter）或卷积核（convolution kernel）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5334000" y="4952999"/>
            <a:ext cx="0" cy="685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4788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A02308-04B4-4238-94AA-7AC39BA77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课后作业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C362F3-6129-4D62-9A68-15512118E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CNN</a:t>
            </a:r>
            <a:r>
              <a:rPr lang="zh-CN" altLang="en-US" dirty="0"/>
              <a:t>的局部性假设合理吗？</a:t>
            </a:r>
            <a:endParaRPr lang="en-US" altLang="zh-CN" dirty="0"/>
          </a:p>
          <a:p>
            <a:pPr lvl="1"/>
            <a:r>
              <a:rPr lang="zh-CN" altLang="en-US" dirty="0"/>
              <a:t>如何改进？</a:t>
            </a:r>
            <a:endParaRPr lang="en-US" altLang="zh-CN" dirty="0"/>
          </a:p>
          <a:p>
            <a:pPr lvl="1"/>
            <a:endParaRPr lang="en-US" altLang="zh-CN" dirty="0"/>
          </a:p>
          <a:p>
            <a:r>
              <a:rPr lang="zh-CN" altLang="en-US" dirty="0"/>
              <a:t>编程练习</a:t>
            </a:r>
            <a:endParaRPr lang="en-US" altLang="zh-CN" dirty="0"/>
          </a:p>
          <a:p>
            <a:pPr lvl="1"/>
            <a:r>
              <a:rPr lang="en-US" altLang="zh-CN" dirty="0">
                <a:hlinkClick r:id="rId2"/>
              </a:rPr>
              <a:t>https://github.com/nndl/exercise/</a:t>
            </a:r>
            <a:endParaRPr lang="en-US" altLang="zh-CN" dirty="0"/>
          </a:p>
          <a:p>
            <a:pPr lvl="1"/>
            <a:r>
              <a:rPr lang="en-US" altLang="zh-CN" dirty="0">
                <a:hlinkClick r:id="rId3" tooltip="chap5_CNN"/>
              </a:rPr>
              <a:t>chap5_CNN</a:t>
            </a:r>
            <a:endParaRPr lang="en-US" altLang="zh-CN" dirty="0"/>
          </a:p>
          <a:p>
            <a:pPr lvl="1"/>
            <a:r>
              <a:rPr lang="zh-CN" altLang="en-US" dirty="0"/>
              <a:t>图像分类</a:t>
            </a:r>
          </a:p>
        </p:txBody>
      </p:sp>
    </p:spTree>
    <p:extLst>
      <p:ext uri="{BB962C8B-B14F-4D97-AF65-F5344CB8AC3E}">
        <p14:creationId xmlns:p14="http://schemas.microsoft.com/office/powerpoint/2010/main" val="18370072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876800" y="3733800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https://nndl.github.io/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0120284-CE46-49EC-A49C-DFA35DB58337}"/>
              </a:ext>
            </a:extLst>
          </p:cNvPr>
          <p:cNvSpPr/>
          <p:nvPr/>
        </p:nvSpPr>
        <p:spPr>
          <a:xfrm>
            <a:off x="5257800" y="2895600"/>
            <a:ext cx="1338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谢  谢</a:t>
            </a:r>
            <a:endParaRPr lang="en-US" altLang="zh-CN" sz="3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054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卷积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内容占位符 8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给定一个输入信号序列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CN" altLang="en-US" dirty="0"/>
                  <a:t>和滤波器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altLang="zh-CN" b="0" dirty="0"/>
                  <a:t>,</a:t>
                </a:r>
                <a:r>
                  <a:rPr lang="zh-CN" altLang="en-US" dirty="0"/>
                  <a:t>卷积的输出为：</a:t>
                </a:r>
                <a:endParaRPr lang="en-US" altLang="zh-CN" dirty="0"/>
              </a:p>
              <a:p>
                <a:pPr marL="0" indent="0" algn="ctr"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9" name="内容占位符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5"/>
                <a:stretch>
                  <a:fillRect l="-778" t="-16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/>
          <p:cNvSpPr txBox="1"/>
          <p:nvPr/>
        </p:nvSpPr>
        <p:spPr>
          <a:xfrm>
            <a:off x="2057400" y="4340247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Filter: [-1,0,1]</a:t>
            </a:r>
            <a:endParaRPr lang="zh-CN" altLang="en-US" dirty="0"/>
          </a:p>
        </p:txBody>
      </p:sp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78" y="3762071"/>
            <a:ext cx="3523990" cy="18767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27E24D53-5E8F-441B-9280-44772A421592}"/>
                  </a:ext>
                </a:extLst>
              </p:cNvPr>
              <p:cNvSpPr/>
              <p:nvPr/>
            </p:nvSpPr>
            <p:spPr>
              <a:xfrm>
                <a:off x="4800600" y="2173065"/>
                <a:ext cx="1931747" cy="6684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STIX Two Math" panose="02020603050405020304" pitchFamily="18" charset="0"/>
                              <a:cs typeface="STIX Two Math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STIX Two Math" panose="02020603050405020304" pitchFamily="18" charset="0"/>
                              <a:ea typeface="STIX Two Math" panose="02020603050405020304" pitchFamily="18" charset="0"/>
                              <a:cs typeface="STIX Two Math" panose="020206030504050203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i="1">
                              <a:latin typeface="STIX Two Math" panose="02020603050405020304" pitchFamily="18" charset="0"/>
                              <a:ea typeface="STIX Two Math" panose="02020603050405020304" pitchFamily="18" charset="0"/>
                              <a:cs typeface="STIX Two Math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i="1">
                          <a:latin typeface="STIX Two Math" panose="02020603050405020304" pitchFamily="18" charset="0"/>
                          <a:ea typeface="STIX Two Math" panose="02020603050405020304" pitchFamily="18" charset="0"/>
                          <a:cs typeface="STIX Two Math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STIX Two Math" panose="02020603050405020304" pitchFamily="18" charset="0"/>
                              <a:cs typeface="STIX Two Math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i="1">
                              <a:latin typeface="STIX Two Math" panose="02020603050405020304" pitchFamily="18" charset="0"/>
                              <a:ea typeface="STIX Two Math" panose="02020603050405020304" pitchFamily="18" charset="0"/>
                              <a:cs typeface="STIX Two Math" panose="02020603050405020304" pitchFamily="18" charset="0"/>
                            </a:rPr>
                            <m:t>𝑘</m:t>
                          </m:r>
                          <m:r>
                            <a:rPr lang="en-US" altLang="zh-CN" i="1">
                              <a:latin typeface="STIX Two Math" panose="02020603050405020304" pitchFamily="18" charset="0"/>
                              <a:ea typeface="STIX Two Math" panose="02020603050405020304" pitchFamily="18" charset="0"/>
                              <a:cs typeface="STIX Two Math" panose="020206030504050203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STIX Two Math" panose="02020603050405020304" pitchFamily="18" charset="0"/>
                              <a:cs typeface="STIX Two Math" panose="02020603050405020304" pitchFamily="18" charset="0"/>
                            </a:rPr>
                            <m:t>𝐾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STIX Two Math" panose="02020603050405020304" pitchFamily="18" charset="0"/>
                                  <a:cs typeface="STIX Two Math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STIX Two Math" panose="02020603050405020304" pitchFamily="18" charset="0"/>
                                  <a:ea typeface="STIX Two Math" panose="02020603050405020304" pitchFamily="18" charset="0"/>
                                  <a:cs typeface="STIX Two Math" panose="020206030504050203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CN" i="1">
                                  <a:latin typeface="STIX Two Math" panose="02020603050405020304" pitchFamily="18" charset="0"/>
                                  <a:ea typeface="STIX Two Math" panose="02020603050405020304" pitchFamily="18" charset="0"/>
                                  <a:cs typeface="STIX Two Math" panose="020206030504050203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STIX Two Math" panose="02020603050405020304" pitchFamily="18" charset="0"/>
                                  <a:cs typeface="STIX Two Math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STIX Two Math" panose="02020603050405020304" pitchFamily="18" charset="0"/>
                                  <a:ea typeface="STIX Two Math" panose="02020603050405020304" pitchFamily="18" charset="0"/>
                                  <a:cs typeface="STIX Two Math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i="1">
                                  <a:latin typeface="STIX Two Math" panose="02020603050405020304" pitchFamily="18" charset="0"/>
                                  <a:ea typeface="STIX Two Math" panose="02020603050405020304" pitchFamily="18" charset="0"/>
                                  <a:cs typeface="STIX Two Math" panose="02020603050405020304" pitchFamily="18" charset="0"/>
                                </a:rPr>
                                <m:t>𝑡</m:t>
                              </m:r>
                              <m:r>
                                <a:rPr lang="en-US" altLang="zh-CN" i="1">
                                  <a:latin typeface="STIX Two Math" panose="02020603050405020304" pitchFamily="18" charset="0"/>
                                  <a:ea typeface="STIX Two Math" panose="02020603050405020304" pitchFamily="18" charset="0"/>
                                  <a:cs typeface="STIX Two Math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STIX Two Math" panose="02020603050405020304" pitchFamily="18" charset="0"/>
                                  <a:ea typeface="STIX Two Math" panose="02020603050405020304" pitchFamily="18" charset="0"/>
                                  <a:cs typeface="STIX Two Math" panose="02020603050405020304" pitchFamily="18" charset="0"/>
                                </a:rPr>
                                <m:t>𝑘</m:t>
                              </m:r>
                              <m:r>
                                <a:rPr lang="en-US" altLang="zh-CN" i="1">
                                  <a:latin typeface="STIX Two Math" panose="02020603050405020304" pitchFamily="18" charset="0"/>
                                  <a:ea typeface="STIX Two Math" panose="02020603050405020304" pitchFamily="18" charset="0"/>
                                  <a:cs typeface="STIX Two Math" panose="020206030504050203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dirty="0">
                  <a:latin typeface="STIX Two Math" panose="02020603050405020304" pitchFamily="18" charset="0"/>
                  <a:cs typeface="STIX Two Math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27E24D53-5E8F-441B-9280-44772A4215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2173065"/>
                <a:ext cx="1931747" cy="6684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9057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6366D-B7BD-4ACF-9581-886A659B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卷积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6E67DD-1736-4732-9D9B-D8329E560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不同的滤波器来提取信号序列中的不同特征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B49DDEF-42B5-4E3C-8A5B-2FB098807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891503"/>
            <a:ext cx="7550500" cy="19812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C42E22A-A74A-4C03-B9D1-B5A914264D9A}"/>
              </a:ext>
            </a:extLst>
          </p:cNvPr>
          <p:cNvSpPr/>
          <p:nvPr/>
        </p:nvSpPr>
        <p:spPr>
          <a:xfrm>
            <a:off x="3429000" y="3824173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低频信息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90D0A92-14A0-44DA-B360-AC7EBD48EEEF}"/>
              </a:ext>
            </a:extLst>
          </p:cNvPr>
          <p:cNvSpPr/>
          <p:nvPr/>
        </p:nvSpPr>
        <p:spPr>
          <a:xfrm>
            <a:off x="7315200" y="3872703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高频信息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5974057B-4DB4-4CE8-9846-DE6DE2701539}"/>
                  </a:ext>
                </a:extLst>
              </p:cNvPr>
              <p:cNvSpPr/>
              <p:nvPr/>
            </p:nvSpPr>
            <p:spPr>
              <a:xfrm>
                <a:off x="5943600" y="4967840"/>
                <a:ext cx="44037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dirty="0" smtClean="0">
                          <a:solidFill>
                            <a:srgbClr val="FF0000"/>
                          </a:solidFill>
                          <a:latin typeface="STIX Two Math" panose="02020603050405020304" pitchFamily="18" charset="0"/>
                          <a:cs typeface="STIX Two Math" panose="02020603050405020304" pitchFamily="18" charset="0"/>
                        </a:rPr>
                        <m:t>𝑦</m:t>
                      </m:r>
                      <m:r>
                        <a:rPr lang="zh-CN" altLang="en-US" i="1" dirty="0" smtClean="0">
                          <a:solidFill>
                            <a:srgbClr val="FF0000"/>
                          </a:solidFill>
                          <a:latin typeface="STIX Two Math" panose="02020603050405020304" pitchFamily="18" charset="0"/>
                          <a:cs typeface="STIX Two Math" panose="02020603050405020304" pitchFamily="18" charset="0"/>
                        </a:rPr>
                        <m:t> ′′(</m:t>
                      </m:r>
                      <m:r>
                        <a:rPr lang="zh-CN" altLang="en-US" i="1" dirty="0" smtClean="0">
                          <a:solidFill>
                            <a:srgbClr val="FF0000"/>
                          </a:solidFill>
                          <a:latin typeface="STIX Two Math" panose="02020603050405020304" pitchFamily="18" charset="0"/>
                          <a:cs typeface="STIX Two Math" panose="02020603050405020304" pitchFamily="18" charset="0"/>
                        </a:rPr>
                        <m:t>𝑢</m:t>
                      </m:r>
                      <m:r>
                        <a:rPr lang="zh-CN" altLang="en-US" i="1" dirty="0" smtClean="0">
                          <a:solidFill>
                            <a:srgbClr val="FF0000"/>
                          </a:solidFill>
                          <a:latin typeface="STIX Two Math" panose="02020603050405020304" pitchFamily="18" charset="0"/>
                          <a:cs typeface="STIX Two Math" panose="02020603050405020304" pitchFamily="18" charset="0"/>
                        </a:rPr>
                        <m:t>) = </m:t>
                      </m:r>
                      <m:r>
                        <a:rPr lang="zh-CN" altLang="en-US" i="1" dirty="0" smtClean="0">
                          <a:solidFill>
                            <a:srgbClr val="FF0000"/>
                          </a:solidFill>
                          <a:latin typeface="STIX Two Math" panose="02020603050405020304" pitchFamily="18" charset="0"/>
                          <a:cs typeface="STIX Two Math" panose="02020603050405020304" pitchFamily="18" charset="0"/>
                        </a:rPr>
                        <m:t>𝑦</m:t>
                      </m:r>
                      <m:r>
                        <a:rPr lang="zh-CN" altLang="en-US" i="1" dirty="0" smtClean="0">
                          <a:solidFill>
                            <a:srgbClr val="FF0000"/>
                          </a:solidFill>
                          <a:latin typeface="STIX Two Math" panose="02020603050405020304" pitchFamily="18" charset="0"/>
                          <a:cs typeface="STIX Two Math" panose="02020603050405020304" pitchFamily="18" charset="0"/>
                        </a:rPr>
                        <m:t>(</m:t>
                      </m:r>
                      <m:r>
                        <a:rPr lang="zh-CN" altLang="en-US" i="1" dirty="0" smtClean="0">
                          <a:solidFill>
                            <a:srgbClr val="FF0000"/>
                          </a:solidFill>
                          <a:latin typeface="STIX Two Math" panose="02020603050405020304" pitchFamily="18" charset="0"/>
                          <a:cs typeface="STIX Two Math" panose="02020603050405020304" pitchFamily="18" charset="0"/>
                        </a:rPr>
                        <m:t>𝑢</m:t>
                      </m:r>
                      <m:r>
                        <a:rPr lang="zh-CN" altLang="en-US" i="1" dirty="0" smtClean="0">
                          <a:solidFill>
                            <a:srgbClr val="FF0000"/>
                          </a:solidFill>
                          <a:latin typeface="STIX Two Math" panose="02020603050405020304" pitchFamily="18" charset="0"/>
                          <a:cs typeface="STIX Two Math" panose="02020603050405020304" pitchFamily="18" charset="0"/>
                        </a:rPr>
                        <m:t> + 1) + </m:t>
                      </m:r>
                      <m:r>
                        <a:rPr lang="zh-CN" altLang="en-US" i="1" dirty="0">
                          <a:solidFill>
                            <a:srgbClr val="FF0000"/>
                          </a:solidFill>
                          <a:latin typeface="STIX Two Math" panose="02020603050405020304" pitchFamily="18" charset="0"/>
                          <a:cs typeface="STIX Two Math" panose="02020603050405020304" pitchFamily="18" charset="0"/>
                        </a:rPr>
                        <m:t>𝑦</m:t>
                      </m:r>
                      <m:r>
                        <a:rPr lang="zh-CN" altLang="en-US" i="1" dirty="0">
                          <a:solidFill>
                            <a:srgbClr val="FF0000"/>
                          </a:solidFill>
                          <a:latin typeface="STIX Two Math" panose="02020603050405020304" pitchFamily="18" charset="0"/>
                          <a:cs typeface="STIX Two Math" panose="02020603050405020304" pitchFamily="18" charset="0"/>
                        </a:rPr>
                        <m:t>(</m:t>
                      </m:r>
                      <m:r>
                        <a:rPr lang="zh-CN" altLang="en-US" i="1" dirty="0">
                          <a:solidFill>
                            <a:srgbClr val="FF0000"/>
                          </a:solidFill>
                          <a:latin typeface="STIX Two Math" panose="02020603050405020304" pitchFamily="18" charset="0"/>
                          <a:cs typeface="STIX Two Math" panose="02020603050405020304" pitchFamily="18" charset="0"/>
                        </a:rPr>
                        <m:t>𝑢</m:t>
                      </m:r>
                      <m:r>
                        <a:rPr lang="zh-CN" altLang="en-US" i="1" dirty="0">
                          <a:solidFill>
                            <a:srgbClr val="FF0000"/>
                          </a:solidFill>
                          <a:latin typeface="STIX Two Math" panose="02020603050405020304" pitchFamily="18" charset="0"/>
                          <a:cs typeface="STIX Two Math" panose="02020603050405020304" pitchFamily="18" charset="0"/>
                        </a:rPr>
                        <m:t> − 1) − 2</m:t>
                      </m:r>
                      <m:r>
                        <a:rPr lang="zh-CN" altLang="en-US" i="1" dirty="0">
                          <a:solidFill>
                            <a:srgbClr val="FF0000"/>
                          </a:solidFill>
                          <a:latin typeface="STIX Two Math" panose="02020603050405020304" pitchFamily="18" charset="0"/>
                          <a:cs typeface="STIX Two Math" panose="02020603050405020304" pitchFamily="18" charset="0"/>
                        </a:rPr>
                        <m:t>𝑦</m:t>
                      </m:r>
                      <m:r>
                        <a:rPr lang="zh-CN" altLang="en-US" i="1" dirty="0">
                          <a:solidFill>
                            <a:srgbClr val="FF0000"/>
                          </a:solidFill>
                          <a:latin typeface="STIX Two Math" panose="02020603050405020304" pitchFamily="18" charset="0"/>
                          <a:cs typeface="STIX Two Math" panose="02020603050405020304" pitchFamily="18" charset="0"/>
                        </a:rPr>
                        <m:t>(</m:t>
                      </m:r>
                      <m:r>
                        <a:rPr lang="zh-CN" altLang="en-US" i="1" dirty="0">
                          <a:solidFill>
                            <a:srgbClr val="FF0000"/>
                          </a:solidFill>
                          <a:latin typeface="STIX Two Math" panose="02020603050405020304" pitchFamily="18" charset="0"/>
                          <a:cs typeface="STIX Two Math" panose="02020603050405020304" pitchFamily="18" charset="0"/>
                        </a:rPr>
                        <m:t>𝑢</m:t>
                      </m:r>
                      <m:r>
                        <a:rPr lang="zh-CN" altLang="en-US" i="1" dirty="0" smtClean="0">
                          <a:solidFill>
                            <a:srgbClr val="FF0000"/>
                          </a:solidFill>
                          <a:latin typeface="STIX Two Math" panose="02020603050405020304" pitchFamily="18" charset="0"/>
                          <a:cs typeface="STIX Two Math" panose="020206030504050203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  <a:latin typeface="STIX Two Math" panose="02020603050405020304" pitchFamily="18" charset="0"/>
                  <a:cs typeface="STIX Two Math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5974057B-4DB4-4CE8-9846-DE6DE2701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4967840"/>
                <a:ext cx="4403770" cy="369332"/>
              </a:xfrm>
              <a:prstGeom prst="rect">
                <a:avLst/>
              </a:prstGeom>
              <a:blipFill>
                <a:blip r:embed="rId3"/>
                <a:stretch>
                  <a:fillRect t="-1639" b="-32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4A831DBA-08B3-41F9-808A-D553C9201D10}"/>
              </a:ext>
            </a:extLst>
          </p:cNvPr>
          <p:cNvSpPr/>
          <p:nvPr/>
        </p:nvSpPr>
        <p:spPr>
          <a:xfrm>
            <a:off x="7239000" y="533717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二阶微分</a:t>
            </a:r>
          </a:p>
        </p:txBody>
      </p:sp>
    </p:spTree>
    <p:extLst>
      <p:ext uri="{BB962C8B-B14F-4D97-AF65-F5344CB8AC3E}">
        <p14:creationId xmlns:p14="http://schemas.microsoft.com/office/powerpoint/2010/main" val="309473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卷积扩展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引入滤波器的</a:t>
            </a:r>
            <a:r>
              <a:rPr lang="zh-CN" altLang="en-US" dirty="0">
                <a:solidFill>
                  <a:schemeClr val="accent3"/>
                </a:solidFill>
              </a:rPr>
              <a:t>滑动步长</a:t>
            </a:r>
            <a:r>
              <a:rPr lang="en-US" altLang="zh-CN" i="1" dirty="0">
                <a:solidFill>
                  <a:schemeClr val="accent3"/>
                </a:solidFill>
              </a:rPr>
              <a:t>S</a:t>
            </a:r>
            <a:r>
              <a:rPr lang="zh-CN" altLang="en-US" dirty="0"/>
              <a:t>和</a:t>
            </a:r>
            <a:r>
              <a:rPr lang="zh-CN" altLang="en-US" dirty="0">
                <a:solidFill>
                  <a:schemeClr val="accent3"/>
                </a:solidFill>
              </a:rPr>
              <a:t>零填充</a:t>
            </a:r>
            <a:r>
              <a:rPr lang="en-US" altLang="zh-CN" i="1" dirty="0">
                <a:solidFill>
                  <a:schemeClr val="accent3"/>
                </a:solidFill>
              </a:rPr>
              <a:t>P</a:t>
            </a:r>
          </a:p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63465E6-4659-4B35-9C94-9D0159FF1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743200"/>
            <a:ext cx="6172200" cy="198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79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卷积类型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卷积的结果按输出长度不同可以分为三类：</a:t>
            </a:r>
          </a:p>
          <a:p>
            <a:pPr lvl="1"/>
            <a:r>
              <a:rPr lang="zh-CN" altLang="en-US" dirty="0">
                <a:solidFill>
                  <a:schemeClr val="accent3"/>
                </a:solidFill>
                <a:latin typeface="STIX Two Math" panose="02020603050405020304" pitchFamily="18" charset="0"/>
                <a:cs typeface="STIX Two Math" panose="02020603050405020304" pitchFamily="18" charset="0"/>
              </a:rPr>
              <a:t>窄卷积</a:t>
            </a:r>
            <a:r>
              <a:rPr lang="zh-CN" altLang="en-US" dirty="0">
                <a:latin typeface="STIX Two Math" panose="02020603050405020304" pitchFamily="18" charset="0"/>
                <a:cs typeface="STIX Two Math" panose="02020603050405020304" pitchFamily="18" charset="0"/>
              </a:rPr>
              <a:t>：步长 𝑇 </a:t>
            </a:r>
            <a:r>
              <a:rPr lang="en-US" altLang="zh-CN" dirty="0">
                <a:latin typeface="STIX Two Math" panose="02020603050405020304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= 1 </a:t>
            </a:r>
            <a:r>
              <a:rPr lang="zh-CN" altLang="en-US" dirty="0">
                <a:latin typeface="STIX Two Math" panose="02020603050405020304" pitchFamily="18" charset="0"/>
                <a:cs typeface="STIX Two Math" panose="02020603050405020304" pitchFamily="18" charset="0"/>
              </a:rPr>
              <a:t>，两端不补零 𝑃 </a:t>
            </a:r>
            <a:r>
              <a:rPr lang="en-US" altLang="zh-CN" dirty="0">
                <a:latin typeface="STIX Two Math" panose="02020603050405020304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= 0 </a:t>
            </a:r>
            <a:r>
              <a:rPr lang="zh-CN" altLang="en-US" dirty="0">
                <a:latin typeface="STIX Two Math" panose="02020603050405020304" pitchFamily="18" charset="0"/>
                <a:cs typeface="STIX Two Math" panose="02020603050405020304" pitchFamily="18" charset="0"/>
              </a:rPr>
              <a:t>，卷积后输出长度为 𝑀 − 𝐾 </a:t>
            </a:r>
            <a:r>
              <a:rPr lang="en-US" altLang="zh-CN" dirty="0">
                <a:latin typeface="STIX Two Math" panose="02020603050405020304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+ 1</a:t>
            </a:r>
          </a:p>
          <a:p>
            <a:pPr lvl="1"/>
            <a:r>
              <a:rPr lang="zh-CN" altLang="en-US" dirty="0">
                <a:solidFill>
                  <a:schemeClr val="accent3"/>
                </a:solidFill>
                <a:latin typeface="STIX Two Math" panose="02020603050405020304" pitchFamily="18" charset="0"/>
                <a:cs typeface="STIX Two Math" panose="02020603050405020304" pitchFamily="18" charset="0"/>
              </a:rPr>
              <a:t>宽卷积</a:t>
            </a:r>
            <a:r>
              <a:rPr lang="zh-CN" altLang="en-US" dirty="0">
                <a:latin typeface="STIX Two Math" panose="02020603050405020304" pitchFamily="18" charset="0"/>
                <a:cs typeface="STIX Two Math" panose="02020603050405020304" pitchFamily="18" charset="0"/>
              </a:rPr>
              <a:t>：步长 𝑇 </a:t>
            </a:r>
            <a:r>
              <a:rPr lang="en-US" altLang="zh-CN" dirty="0">
                <a:latin typeface="STIX Two Math" panose="02020603050405020304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= 1 </a:t>
            </a:r>
            <a:r>
              <a:rPr lang="zh-CN" altLang="en-US" dirty="0">
                <a:latin typeface="STIX Two Math" panose="02020603050405020304" pitchFamily="18" charset="0"/>
                <a:cs typeface="STIX Two Math" panose="02020603050405020304" pitchFamily="18" charset="0"/>
              </a:rPr>
              <a:t>，两端补零 𝑃 </a:t>
            </a:r>
            <a:r>
              <a:rPr lang="en-US" altLang="zh-CN" dirty="0">
                <a:latin typeface="STIX Two Math" panose="02020603050405020304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= </a:t>
            </a:r>
            <a:r>
              <a:rPr lang="zh-CN" altLang="en-US" dirty="0">
                <a:latin typeface="STIX Two Math" panose="02020603050405020304" pitchFamily="18" charset="0"/>
                <a:cs typeface="STIX Two Math" panose="02020603050405020304" pitchFamily="18" charset="0"/>
              </a:rPr>
              <a:t>𝐾 − </a:t>
            </a:r>
            <a:r>
              <a:rPr lang="en-US" altLang="zh-CN" dirty="0">
                <a:latin typeface="STIX Two Math" panose="02020603050405020304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1 </a:t>
            </a:r>
            <a:r>
              <a:rPr lang="zh-CN" altLang="en-US" dirty="0">
                <a:latin typeface="STIX Two Math" panose="02020603050405020304" pitchFamily="18" charset="0"/>
                <a:cs typeface="STIX Two Math" panose="02020603050405020304" pitchFamily="18" charset="0"/>
              </a:rPr>
              <a:t>，卷积后输出长度 𝑀 </a:t>
            </a:r>
            <a:r>
              <a:rPr lang="en-US" altLang="zh-CN" dirty="0">
                <a:latin typeface="STIX Two Math" panose="02020603050405020304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+ </a:t>
            </a:r>
            <a:r>
              <a:rPr lang="zh-CN" altLang="en-US" dirty="0">
                <a:latin typeface="STIX Two Math" panose="02020603050405020304" pitchFamily="18" charset="0"/>
                <a:cs typeface="STIX Two Math" panose="02020603050405020304" pitchFamily="18" charset="0"/>
              </a:rPr>
              <a:t>𝐾 − </a:t>
            </a:r>
            <a:r>
              <a:rPr lang="en-US" altLang="zh-CN" dirty="0">
                <a:latin typeface="STIX Two Math" panose="02020603050405020304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1 </a:t>
            </a:r>
          </a:p>
          <a:p>
            <a:pPr lvl="1"/>
            <a:r>
              <a:rPr lang="zh-CN" altLang="en-US" dirty="0">
                <a:solidFill>
                  <a:schemeClr val="accent3"/>
                </a:solidFill>
                <a:latin typeface="STIX Two Math" panose="02020603050405020304" pitchFamily="18" charset="0"/>
                <a:cs typeface="STIX Two Math" panose="02020603050405020304" pitchFamily="18" charset="0"/>
              </a:rPr>
              <a:t>等宽卷积</a:t>
            </a:r>
            <a:r>
              <a:rPr lang="zh-CN" altLang="en-US" dirty="0">
                <a:latin typeface="STIX Two Math" panose="02020603050405020304" pitchFamily="18" charset="0"/>
                <a:cs typeface="STIX Two Math" panose="02020603050405020304" pitchFamily="18" charset="0"/>
              </a:rPr>
              <a:t>：步长 𝑇 </a:t>
            </a:r>
            <a:r>
              <a:rPr lang="en-US" altLang="zh-CN" dirty="0">
                <a:latin typeface="STIX Two Math" panose="02020603050405020304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= 1 </a:t>
            </a:r>
            <a:r>
              <a:rPr lang="zh-CN" altLang="en-US" dirty="0">
                <a:latin typeface="STIX Two Math" panose="02020603050405020304" pitchFamily="18" charset="0"/>
                <a:cs typeface="STIX Two Math" panose="02020603050405020304" pitchFamily="18" charset="0"/>
              </a:rPr>
              <a:t>，两端补零 𝑃 </a:t>
            </a:r>
            <a:r>
              <a:rPr lang="en-US" altLang="zh-CN" dirty="0">
                <a:latin typeface="STIX Two Math" panose="02020603050405020304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=(</a:t>
            </a:r>
            <a:r>
              <a:rPr lang="zh-CN" altLang="en-US" dirty="0">
                <a:latin typeface="STIX Two Math" panose="02020603050405020304" pitchFamily="18" charset="0"/>
                <a:cs typeface="STIX Two Math" panose="02020603050405020304" pitchFamily="18" charset="0"/>
              </a:rPr>
              <a:t>𝐾 − </a:t>
            </a:r>
            <a:r>
              <a:rPr lang="en-US" altLang="zh-CN" dirty="0">
                <a:latin typeface="STIX Two Math" panose="02020603050405020304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1)/2 </a:t>
            </a:r>
            <a:r>
              <a:rPr lang="zh-CN" altLang="en-US" dirty="0">
                <a:latin typeface="STIX Two Math" panose="02020603050405020304" pitchFamily="18" charset="0"/>
                <a:cs typeface="STIX Two Math" panose="02020603050405020304" pitchFamily="18" charset="0"/>
              </a:rPr>
              <a:t>，卷积后输出长度 𝑀 </a:t>
            </a:r>
            <a:endParaRPr lang="en-US" altLang="zh-CN" dirty="0">
              <a:latin typeface="STIX Two Math" panose="02020603050405020304" pitchFamily="18" charset="0"/>
              <a:ea typeface="STIX Two Math" panose="02020603050405020304" pitchFamily="18" charset="0"/>
              <a:cs typeface="STIX Two Math" panose="02020603050405020304" pitchFamily="18" charset="0"/>
            </a:endParaRP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r>
              <a:rPr lang="zh-CN" altLang="en-US" dirty="0"/>
              <a:t>在早期的文献中，卷积一般默认为</a:t>
            </a:r>
            <a:r>
              <a:rPr lang="zh-CN" altLang="en-US" dirty="0">
                <a:solidFill>
                  <a:schemeClr val="accent3"/>
                </a:solidFill>
              </a:rPr>
              <a:t>窄卷积</a:t>
            </a:r>
            <a:r>
              <a:rPr lang="zh-CN" altLang="en-US" dirty="0"/>
              <a:t>。</a:t>
            </a:r>
            <a:endParaRPr lang="en-US" altLang="zh-CN" dirty="0"/>
          </a:p>
          <a:p>
            <a:pPr lvl="1"/>
            <a:r>
              <a:rPr lang="zh-CN" altLang="en-US" dirty="0"/>
              <a:t>而目前的文献中，卷积一般默认为</a:t>
            </a:r>
            <a:r>
              <a:rPr lang="zh-CN" altLang="en-US" dirty="0">
                <a:solidFill>
                  <a:schemeClr val="accent3"/>
                </a:solidFill>
              </a:rPr>
              <a:t>等宽卷积</a:t>
            </a:r>
            <a:r>
              <a:rPr lang="zh-CN" altLang="en-US" dirty="0"/>
              <a:t>。</a:t>
            </a:r>
            <a:endParaRPr lang="en-US" altLang="zh-C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150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2.2|3.9|8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6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2.1|0.6|0.4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">
  <a:themeElements>
    <a:clrScheme name="qxp">
      <a:dk1>
        <a:srgbClr val="2A4A75"/>
      </a:dk1>
      <a:lt1>
        <a:sysClr val="window" lastClr="FFFFFF"/>
      </a:lt1>
      <a:dk2>
        <a:srgbClr val="2A4A75"/>
      </a:dk2>
      <a:lt2>
        <a:srgbClr val="DEF5FA"/>
      </a:lt2>
      <a:accent1>
        <a:srgbClr val="1C314E"/>
      </a:accent1>
      <a:accent2>
        <a:srgbClr val="EB641B"/>
      </a:accent2>
      <a:accent3>
        <a:srgbClr val="DA1F28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yfont">
      <a:majorFont>
        <a:latin typeface="Helvetica"/>
        <a:ea typeface="微软雅黑"/>
        <a:cs typeface=""/>
      </a:majorFont>
      <a:minorFont>
        <a:latin typeface="Times New Roman"/>
        <a:ea typeface="华文楷体"/>
        <a:cs typeface=""/>
      </a:minorFont>
    </a:fontScheme>
    <a:fmtScheme name="质朴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wrap="none">
        <a:spAutoFit/>
      </a:bodyPr>
      <a:lstStyle>
        <a:defPPr>
          <a:defRPr sz="2400"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my" id="{5DDFF489-810C-4640-A13F-DDD18827279A}" vid="{1ADADE9B-649E-4437-BF06-95F7A2A146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</Template>
  <TotalTime>18114</TotalTime>
  <Words>1863</Words>
  <Application>Microsoft Office PowerPoint</Application>
  <PresentationFormat>宽屏</PresentationFormat>
  <Paragraphs>214</Paragraphs>
  <Slides>51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66" baseType="lpstr">
      <vt:lpstr>Arial Unicode MS</vt:lpstr>
      <vt:lpstr>等线</vt:lpstr>
      <vt:lpstr>华文楷体</vt:lpstr>
      <vt:lpstr>宋体</vt:lpstr>
      <vt:lpstr>微软雅黑</vt:lpstr>
      <vt:lpstr>Arial</vt:lpstr>
      <vt:lpstr>Calibri</vt:lpstr>
      <vt:lpstr>Cambria</vt:lpstr>
      <vt:lpstr>Cambria Math</vt:lpstr>
      <vt:lpstr>Helvetica</vt:lpstr>
      <vt:lpstr>STIX Two Math</vt:lpstr>
      <vt:lpstr>Times New Roman</vt:lpstr>
      <vt:lpstr>Wingdings</vt:lpstr>
      <vt:lpstr>Wingdings 3</vt:lpstr>
      <vt:lpstr>my</vt:lpstr>
      <vt:lpstr>卷积神经网络</vt:lpstr>
      <vt:lpstr>全连接前馈神经网络</vt:lpstr>
      <vt:lpstr>卷积神经网络</vt:lpstr>
      <vt:lpstr>卷积</vt:lpstr>
      <vt:lpstr>卷积</vt:lpstr>
      <vt:lpstr>卷积</vt:lpstr>
      <vt:lpstr>卷积</vt:lpstr>
      <vt:lpstr>卷积扩展</vt:lpstr>
      <vt:lpstr>卷积类型</vt:lpstr>
      <vt:lpstr>两维卷积</vt:lpstr>
      <vt:lpstr>卷积作为特征提取器</vt:lpstr>
      <vt:lpstr>二维卷积</vt:lpstr>
      <vt:lpstr>卷积神经网络</vt:lpstr>
      <vt:lpstr>互相关</vt:lpstr>
      <vt:lpstr>多个卷积核</vt:lpstr>
      <vt:lpstr>卷积层的映射关系</vt:lpstr>
      <vt:lpstr>PowerPoint 演示文稿</vt:lpstr>
      <vt:lpstr>卷积层</vt:lpstr>
      <vt:lpstr>汇聚层</vt:lpstr>
      <vt:lpstr>卷积网络结构</vt:lpstr>
      <vt:lpstr>表示学习</vt:lpstr>
      <vt:lpstr>表示学习</vt:lpstr>
      <vt:lpstr>其它卷积种类</vt:lpstr>
      <vt:lpstr>转置卷积/微步卷积</vt:lpstr>
      <vt:lpstr>空洞卷积</vt:lpstr>
      <vt:lpstr>典型的卷积网络</vt:lpstr>
      <vt:lpstr>LeNet-5</vt:lpstr>
      <vt:lpstr>Large Scale Visual Recognition Challenge</vt:lpstr>
      <vt:lpstr>AlexNet</vt:lpstr>
      <vt:lpstr>Inception网络</vt:lpstr>
      <vt:lpstr>Inception模块 v1</vt:lpstr>
      <vt:lpstr>Inception模块 v3</vt:lpstr>
      <vt:lpstr>残差网络</vt:lpstr>
      <vt:lpstr>残差单元</vt:lpstr>
      <vt:lpstr>ResNet</vt:lpstr>
      <vt:lpstr>Ngram特征与卷积</vt:lpstr>
      <vt:lpstr>文本序列的卷积</vt:lpstr>
      <vt:lpstr>基于卷积模型的句子表示</vt:lpstr>
      <vt:lpstr>文本序列的卷积模型</vt:lpstr>
      <vt:lpstr>CNN 可视化：滤波器</vt:lpstr>
      <vt:lpstr>卷积的应用</vt:lpstr>
      <vt:lpstr>AlphaGo</vt:lpstr>
      <vt:lpstr>目标检测（Object Detection）</vt:lpstr>
      <vt:lpstr>Mask RCNN</vt:lpstr>
      <vt:lpstr>OCR</vt:lpstr>
      <vt:lpstr>图像生成</vt:lpstr>
      <vt:lpstr>Deep Dream</vt:lpstr>
      <vt:lpstr>画风迁移</vt:lpstr>
      <vt:lpstr>对抗样本</vt:lpstr>
      <vt:lpstr>课后作业</vt:lpstr>
      <vt:lpstr>PowerPoint 演示文稿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 Branding Roadmap Template</dc:title>
  <dc:creator>Xipeng Qiu</dc:creator>
  <cp:lastModifiedBy>xpqiu</cp:lastModifiedBy>
  <cp:revision>1845</cp:revision>
  <dcterms:created xsi:type="dcterms:W3CDTF">2009-03-19T21:17:53Z</dcterms:created>
  <dcterms:modified xsi:type="dcterms:W3CDTF">2021-03-22T04:55:34Z</dcterms:modified>
</cp:coreProperties>
</file>