
<file path=[Content_Types].xml><?xml version="1.0" encoding="utf-8"?>
<Types xmlns="http://schemas.openxmlformats.org/package/2006/content-types">
  <Default Extension="tmp" ContentType="image/png"/>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56"/>
  </p:notesMasterIdLst>
  <p:sldIdLst>
    <p:sldId id="256" r:id="rId2"/>
    <p:sldId id="894" r:id="rId3"/>
    <p:sldId id="895" r:id="rId4"/>
    <p:sldId id="537" r:id="rId5"/>
    <p:sldId id="896" r:id="rId6"/>
    <p:sldId id="897" r:id="rId7"/>
    <p:sldId id="898" r:id="rId8"/>
    <p:sldId id="900" r:id="rId9"/>
    <p:sldId id="899" r:id="rId10"/>
    <p:sldId id="901" r:id="rId11"/>
    <p:sldId id="458" r:id="rId12"/>
    <p:sldId id="902" r:id="rId13"/>
    <p:sldId id="903" r:id="rId14"/>
    <p:sldId id="904" r:id="rId15"/>
    <p:sldId id="905" r:id="rId16"/>
    <p:sldId id="906" r:id="rId17"/>
    <p:sldId id="907" r:id="rId18"/>
    <p:sldId id="889" r:id="rId19"/>
    <p:sldId id="908" r:id="rId20"/>
    <p:sldId id="931" r:id="rId21"/>
    <p:sldId id="909" r:id="rId22"/>
    <p:sldId id="910" r:id="rId23"/>
    <p:sldId id="913" r:id="rId24"/>
    <p:sldId id="915" r:id="rId25"/>
    <p:sldId id="914" r:id="rId26"/>
    <p:sldId id="916" r:id="rId27"/>
    <p:sldId id="917" r:id="rId28"/>
    <p:sldId id="918" r:id="rId29"/>
    <p:sldId id="919" r:id="rId30"/>
    <p:sldId id="920" r:id="rId31"/>
    <p:sldId id="921" r:id="rId32"/>
    <p:sldId id="922" r:id="rId33"/>
    <p:sldId id="923" r:id="rId34"/>
    <p:sldId id="924" r:id="rId35"/>
    <p:sldId id="927" r:id="rId36"/>
    <p:sldId id="925" r:id="rId37"/>
    <p:sldId id="932" r:id="rId38"/>
    <p:sldId id="454" r:id="rId39"/>
    <p:sldId id="1309" r:id="rId40"/>
    <p:sldId id="1310" r:id="rId41"/>
    <p:sldId id="1311" r:id="rId42"/>
    <p:sldId id="1312" r:id="rId43"/>
    <p:sldId id="928" r:id="rId44"/>
    <p:sldId id="929" r:id="rId45"/>
    <p:sldId id="1313" r:id="rId46"/>
    <p:sldId id="926" r:id="rId47"/>
    <p:sldId id="930" r:id="rId48"/>
    <p:sldId id="744" r:id="rId49"/>
    <p:sldId id="745" r:id="rId50"/>
    <p:sldId id="746" r:id="rId51"/>
    <p:sldId id="727" r:id="rId52"/>
    <p:sldId id="728" r:id="rId53"/>
    <p:sldId id="731" r:id="rId54"/>
    <p:sldId id="447" r:id="rId55"/>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521415D9-36F7-43E2-AB2F-B90AF26B5E84}">
      <p14:sectionLst xmlns:p14="http://schemas.microsoft.com/office/powerpoint/2010/main">
        <p14:section name="默认节" id="{F7C6C2FB-27F1-4C54-84AD-CB6625FEB4C3}">
          <p14:sldIdLst>
            <p14:sldId id="256"/>
            <p14:sldId id="894"/>
            <p14:sldId id="895"/>
            <p14:sldId id="537"/>
            <p14:sldId id="896"/>
            <p14:sldId id="897"/>
            <p14:sldId id="898"/>
            <p14:sldId id="900"/>
            <p14:sldId id="899"/>
            <p14:sldId id="901"/>
            <p14:sldId id="458"/>
            <p14:sldId id="902"/>
            <p14:sldId id="903"/>
            <p14:sldId id="904"/>
            <p14:sldId id="905"/>
            <p14:sldId id="906"/>
            <p14:sldId id="907"/>
            <p14:sldId id="889"/>
            <p14:sldId id="908"/>
            <p14:sldId id="931"/>
            <p14:sldId id="909"/>
            <p14:sldId id="910"/>
            <p14:sldId id="913"/>
            <p14:sldId id="915"/>
            <p14:sldId id="914"/>
            <p14:sldId id="916"/>
            <p14:sldId id="917"/>
            <p14:sldId id="918"/>
            <p14:sldId id="919"/>
            <p14:sldId id="920"/>
            <p14:sldId id="921"/>
            <p14:sldId id="922"/>
            <p14:sldId id="923"/>
            <p14:sldId id="924"/>
            <p14:sldId id="927"/>
            <p14:sldId id="925"/>
            <p14:sldId id="932"/>
            <p14:sldId id="454"/>
            <p14:sldId id="1309"/>
            <p14:sldId id="1310"/>
            <p14:sldId id="1311"/>
            <p14:sldId id="1312"/>
            <p14:sldId id="928"/>
            <p14:sldId id="929"/>
            <p14:sldId id="1313"/>
            <p14:sldId id="926"/>
            <p14:sldId id="930"/>
            <p14:sldId id="744"/>
            <p14:sldId id="745"/>
            <p14:sldId id="746"/>
            <p14:sldId id="727"/>
            <p14:sldId id="728"/>
            <p14:sldId id="731"/>
            <p14:sldId id="44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19" autoAdjust="0"/>
    <p:restoredTop sz="79006" autoAdjust="0"/>
  </p:normalViewPr>
  <p:slideViewPr>
    <p:cSldViewPr>
      <p:cViewPr varScale="1">
        <p:scale>
          <a:sx n="109" d="100"/>
          <a:sy n="109" d="100"/>
        </p:scale>
        <p:origin x="1241" y="55"/>
      </p:cViewPr>
      <p:guideLst>
        <p:guide orient="horz" pos="2160"/>
        <p:guide pos="3840"/>
      </p:guideLst>
    </p:cSldViewPr>
  </p:slideViewPr>
  <p:notesTextViewPr>
    <p:cViewPr>
      <p:scale>
        <a:sx n="3" d="2"/>
        <a:sy n="3" d="2"/>
      </p:scale>
      <p:origin x="0" y="0"/>
    </p:cViewPr>
  </p:notesTextViewPr>
  <p:sorterViewPr>
    <p:cViewPr>
      <p:scale>
        <a:sx n="66" d="100"/>
        <a:sy n="66" d="100"/>
      </p:scale>
      <p:origin x="0" y="0"/>
    </p:cViewPr>
  </p:sorterViewPr>
  <p:notesViewPr>
    <p:cSldViewPr>
      <p:cViewPr varScale="1">
        <p:scale>
          <a:sx n="55" d="100"/>
          <a:sy n="55" d="100"/>
        </p:scale>
        <p:origin x="288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panose="020F0502020204030204" pitchFamily="34" charset="0"/>
              </a:defRPr>
            </a:lvl1pPr>
          </a:lstStyle>
          <a:p>
            <a:pPr>
              <a:defRPr/>
            </a:pPr>
            <a:endParaRPr lang="zh-CN" altLang="zh-CN"/>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683E5292-C197-4B29-8ABD-C7AEB5E0B154}" type="datetimeFigureOut">
              <a:rPr lang="en-US" altLang="zh-CN"/>
              <a:pPr>
                <a:defRPr/>
              </a:pPr>
              <a:t>12/19/2019</a:t>
            </a:fld>
            <a:endParaRPr lang="en-US" altLang="zh-C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panose="020F0502020204030204" pitchFamily="34" charset="0"/>
              </a:defRPr>
            </a:lvl1pPr>
          </a:lstStyle>
          <a:p>
            <a:pPr>
              <a:defRPr/>
            </a:pPr>
            <a:endParaRPr lang="zh-CN" altLang="zh-C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B4C119E0-CEE4-4FF8-83B2-DC856A2C17CC}" type="slidenum">
              <a:rPr lang="en-US" altLang="zh-CN"/>
              <a:pPr>
                <a:defRPr/>
              </a:pPr>
              <a:t>‹#›</a:t>
            </a:fld>
            <a:endParaRPr lang="en-US" altLang="zh-CN"/>
          </a:p>
        </p:txBody>
      </p:sp>
    </p:spTree>
    <p:extLst>
      <p:ext uri="{BB962C8B-B14F-4D97-AF65-F5344CB8AC3E}">
        <p14:creationId xmlns:p14="http://schemas.microsoft.com/office/powerpoint/2010/main" val="6448963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B4C119E0-CEE4-4FF8-83B2-DC856A2C17CC}" type="slidenum">
              <a:rPr lang="en-US" altLang="zh-CN" smtClean="0"/>
              <a:pPr>
                <a:defRPr/>
              </a:pPr>
              <a:t>1</a:t>
            </a:fld>
            <a:endParaRPr lang="en-US" altLang="zh-CN"/>
          </a:p>
        </p:txBody>
      </p:sp>
    </p:spTree>
    <p:extLst>
      <p:ext uri="{BB962C8B-B14F-4D97-AF65-F5344CB8AC3E}">
        <p14:creationId xmlns:p14="http://schemas.microsoft.com/office/powerpoint/2010/main" val="909393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B4C119E0-CEE4-4FF8-83B2-DC856A2C17CC}" type="slidenum">
              <a:rPr lang="en-US" altLang="zh-CN" smtClean="0"/>
              <a:pPr>
                <a:defRPr/>
              </a:pPr>
              <a:t>3</a:t>
            </a:fld>
            <a:endParaRPr lang="en-US" altLang="zh-CN"/>
          </a:p>
        </p:txBody>
      </p:sp>
    </p:spTree>
    <p:extLst>
      <p:ext uri="{BB962C8B-B14F-4D97-AF65-F5344CB8AC3E}">
        <p14:creationId xmlns:p14="http://schemas.microsoft.com/office/powerpoint/2010/main" val="1077642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zh-TW" altLang="en-US" dirty="0"/>
              <a:t>中翻英 英翻中 沒有哪一個一定比較長或比較短</a:t>
            </a:r>
          </a:p>
        </p:txBody>
      </p:sp>
      <p:sp>
        <p:nvSpPr>
          <p:cNvPr id="4" name="投影片編號版面配置區 3"/>
          <p:cNvSpPr>
            <a:spLocks noGrp="1"/>
          </p:cNvSpPr>
          <p:nvPr>
            <p:ph type="sldNum" sz="quarter" idx="10"/>
          </p:nvPr>
        </p:nvSpPr>
        <p:spPr/>
        <p:txBody>
          <a:bodyPr/>
          <a:lstStyle/>
          <a:p>
            <a:fld id="{B0F65742-51E4-418D-8157-79EC9C21EBA9}" type="slidenum">
              <a:rPr lang="zh-TW" altLang="en-US" smtClean="0"/>
              <a:t>11</a:t>
            </a:fld>
            <a:endParaRPr lang="zh-TW" altLang="en-US"/>
          </a:p>
        </p:txBody>
      </p:sp>
    </p:spTree>
    <p:extLst>
      <p:ext uri="{BB962C8B-B14F-4D97-AF65-F5344CB8AC3E}">
        <p14:creationId xmlns:p14="http://schemas.microsoft.com/office/powerpoint/2010/main" val="2714208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模拟两个 </a:t>
            </a:r>
            <a:r>
              <a:rPr lang="en-US" altLang="zh-CN" sz="1200" b="0" i="0" kern="1200" dirty="0">
                <a:solidFill>
                  <a:schemeClr val="tx1"/>
                </a:solidFill>
                <a:effectLst/>
                <a:latin typeface="+mn-lt"/>
                <a:ea typeface="+mn-ea"/>
                <a:cs typeface="+mn-cs"/>
              </a:rPr>
              <a:t>agent </a:t>
            </a:r>
            <a:r>
              <a:rPr lang="zh-CN" altLang="en-US" sz="1200" b="0" i="0" kern="1200" dirty="0">
                <a:solidFill>
                  <a:schemeClr val="tx1"/>
                </a:solidFill>
                <a:effectLst/>
                <a:latin typeface="+mn-lt"/>
                <a:ea typeface="+mn-ea"/>
                <a:cs typeface="+mn-cs"/>
              </a:rPr>
              <a:t>的轮流对话的过程是这样的，在一开始，从训练集中随意找到一句话作为输入给第一个</a:t>
            </a:r>
            <a:r>
              <a:rPr lang="en-US" altLang="zh-CN" sz="1200" b="0" i="0" kern="1200" dirty="0">
                <a:solidFill>
                  <a:schemeClr val="tx1"/>
                </a:solidFill>
                <a:effectLst/>
                <a:latin typeface="+mn-lt"/>
                <a:ea typeface="+mn-ea"/>
                <a:cs typeface="+mn-cs"/>
              </a:rPr>
              <a:t>agent</a:t>
            </a:r>
            <a:r>
              <a:rPr lang="zh-CN" altLang="en-US" sz="1200" b="0" i="0" kern="1200" dirty="0">
                <a:solidFill>
                  <a:schemeClr val="tx1"/>
                </a:solidFill>
                <a:effectLst/>
                <a:latin typeface="+mn-lt"/>
                <a:ea typeface="+mn-ea"/>
                <a:cs typeface="+mn-cs"/>
              </a:rPr>
              <a:t>，这个</a:t>
            </a:r>
            <a:r>
              <a:rPr lang="en-US" altLang="zh-CN" sz="1200" b="0" i="0" kern="1200" dirty="0">
                <a:solidFill>
                  <a:schemeClr val="tx1"/>
                </a:solidFill>
                <a:effectLst/>
                <a:latin typeface="+mn-lt"/>
                <a:ea typeface="+mn-ea"/>
                <a:cs typeface="+mn-cs"/>
              </a:rPr>
              <a:t>agent </a:t>
            </a:r>
            <a:r>
              <a:rPr lang="zh-CN" altLang="en-US" sz="1200" b="0" i="0" kern="1200" dirty="0">
                <a:solidFill>
                  <a:schemeClr val="tx1"/>
                </a:solidFill>
                <a:effectLst/>
                <a:latin typeface="+mn-lt"/>
                <a:ea typeface="+mn-ea"/>
                <a:cs typeface="+mn-cs"/>
              </a:rPr>
              <a:t>通过</a:t>
            </a:r>
            <a:r>
              <a:rPr lang="en-US" altLang="zh-CN" sz="1200" b="0" i="0" kern="1200" dirty="0">
                <a:solidFill>
                  <a:schemeClr val="tx1"/>
                </a:solidFill>
                <a:effectLst/>
                <a:latin typeface="+mn-lt"/>
                <a:ea typeface="+mn-ea"/>
                <a:cs typeface="+mn-cs"/>
              </a:rPr>
              <a:t>encoder</a:t>
            </a:r>
            <a:r>
              <a:rPr lang="zh-CN" altLang="en-US" sz="1200" b="0" i="0" kern="1200" dirty="0">
                <a:solidFill>
                  <a:schemeClr val="tx1"/>
                </a:solidFill>
                <a:effectLst/>
                <a:latin typeface="+mn-lt"/>
                <a:ea typeface="+mn-ea"/>
                <a:cs typeface="+mn-cs"/>
              </a:rPr>
              <a:t>网络把这个输入编码成一个隐层向量，然后</a:t>
            </a:r>
            <a:r>
              <a:rPr lang="en-US" altLang="zh-CN" sz="1200" b="0" i="0" kern="1200" dirty="0">
                <a:solidFill>
                  <a:schemeClr val="tx1"/>
                </a:solidFill>
                <a:effectLst/>
                <a:latin typeface="+mn-lt"/>
                <a:ea typeface="+mn-ea"/>
                <a:cs typeface="+mn-cs"/>
              </a:rPr>
              <a:t>decode </a:t>
            </a:r>
            <a:r>
              <a:rPr lang="zh-CN" altLang="en-US" sz="1200" b="0" i="0" kern="1200" dirty="0">
                <a:solidFill>
                  <a:schemeClr val="tx1"/>
                </a:solidFill>
                <a:effectLst/>
                <a:latin typeface="+mn-lt"/>
                <a:ea typeface="+mn-ea"/>
                <a:cs typeface="+mn-cs"/>
              </a:rPr>
              <a:t>来生成响应。之后，第二个 </a:t>
            </a:r>
            <a:r>
              <a:rPr lang="en-US" altLang="zh-CN" sz="1200" b="0" i="0" kern="1200" dirty="0">
                <a:solidFill>
                  <a:schemeClr val="tx1"/>
                </a:solidFill>
                <a:effectLst/>
                <a:latin typeface="+mn-lt"/>
                <a:ea typeface="+mn-ea"/>
                <a:cs typeface="+mn-cs"/>
              </a:rPr>
              <a:t>agent </a:t>
            </a:r>
            <a:r>
              <a:rPr lang="zh-CN" altLang="en-US" sz="1200" b="0" i="0" kern="1200" dirty="0">
                <a:solidFill>
                  <a:schemeClr val="tx1"/>
                </a:solidFill>
                <a:effectLst/>
                <a:latin typeface="+mn-lt"/>
                <a:ea typeface="+mn-ea"/>
                <a:cs typeface="+mn-cs"/>
              </a:rPr>
              <a:t>把刚才前一个 </a:t>
            </a:r>
            <a:r>
              <a:rPr lang="en-US" altLang="zh-CN" sz="1200" b="0" i="0" kern="1200" dirty="0">
                <a:solidFill>
                  <a:schemeClr val="tx1"/>
                </a:solidFill>
                <a:effectLst/>
                <a:latin typeface="+mn-lt"/>
                <a:ea typeface="+mn-ea"/>
                <a:cs typeface="+mn-cs"/>
              </a:rPr>
              <a:t>agent </a:t>
            </a:r>
            <a:r>
              <a:rPr lang="zh-CN" altLang="en-US" sz="1200" b="0" i="0" kern="1200" dirty="0">
                <a:solidFill>
                  <a:schemeClr val="tx1"/>
                </a:solidFill>
                <a:effectLst/>
                <a:latin typeface="+mn-lt"/>
                <a:ea typeface="+mn-ea"/>
                <a:cs typeface="+mn-cs"/>
              </a:rPr>
              <a:t>输出的响应和对话历史融合，重新通过</a:t>
            </a:r>
            <a:r>
              <a:rPr lang="en-US" altLang="zh-CN" sz="1200" b="0" i="0" kern="1200" dirty="0">
                <a:solidFill>
                  <a:schemeClr val="tx1"/>
                </a:solidFill>
                <a:effectLst/>
                <a:latin typeface="+mn-lt"/>
                <a:ea typeface="+mn-ea"/>
                <a:cs typeface="+mn-cs"/>
              </a:rPr>
              <a:t>encoder</a:t>
            </a:r>
            <a:r>
              <a:rPr lang="zh-CN" altLang="en-US" sz="1200" b="0" i="0" kern="1200" dirty="0">
                <a:solidFill>
                  <a:schemeClr val="tx1"/>
                </a:solidFill>
                <a:effectLst/>
                <a:latin typeface="+mn-lt"/>
                <a:ea typeface="+mn-ea"/>
                <a:cs typeface="+mn-cs"/>
              </a:rPr>
              <a:t>网络编码得到一个隐层向量（相当于更新了对话的状态），然后通过</a:t>
            </a:r>
            <a:r>
              <a:rPr lang="en-US" altLang="zh-CN" sz="1200" b="0" i="0" kern="1200" dirty="0">
                <a:solidFill>
                  <a:schemeClr val="tx1"/>
                </a:solidFill>
                <a:effectLst/>
                <a:latin typeface="+mn-lt"/>
                <a:ea typeface="+mn-ea"/>
                <a:cs typeface="+mn-cs"/>
              </a:rPr>
              <a:t>decoder</a:t>
            </a:r>
            <a:r>
              <a:rPr lang="zh-CN" altLang="en-US" sz="1200" b="0" i="0" kern="1200" dirty="0">
                <a:solidFill>
                  <a:schemeClr val="tx1"/>
                </a:solidFill>
                <a:effectLst/>
                <a:latin typeface="+mn-lt"/>
                <a:ea typeface="+mn-ea"/>
                <a:cs typeface="+mn-cs"/>
              </a:rPr>
              <a:t>网络生成响应，并传给第一个 </a:t>
            </a:r>
            <a:r>
              <a:rPr lang="en-US" altLang="zh-CN" sz="1200" b="0" i="0" kern="1200" dirty="0">
                <a:solidFill>
                  <a:schemeClr val="tx1"/>
                </a:solidFill>
                <a:effectLst/>
                <a:latin typeface="+mn-lt"/>
                <a:ea typeface="+mn-ea"/>
                <a:cs typeface="+mn-cs"/>
              </a:rPr>
              <a:t>agent </a:t>
            </a:r>
            <a:r>
              <a:rPr lang="zh-CN" altLang="en-US" sz="1200" b="0" i="0" kern="1200" dirty="0">
                <a:solidFill>
                  <a:schemeClr val="tx1"/>
                </a:solidFill>
                <a:effectLst/>
                <a:latin typeface="+mn-lt"/>
                <a:ea typeface="+mn-ea"/>
                <a:cs typeface="+mn-cs"/>
              </a:rPr>
              <a:t>。这个过程不断被重复。</a:t>
            </a:r>
            <a:endParaRPr lang="zh-CN" altLang="en-US" dirty="0"/>
          </a:p>
        </p:txBody>
      </p:sp>
      <p:sp>
        <p:nvSpPr>
          <p:cNvPr id="4" name="灯片编号占位符 3"/>
          <p:cNvSpPr>
            <a:spLocks noGrp="1"/>
          </p:cNvSpPr>
          <p:nvPr>
            <p:ph type="sldNum" sz="quarter" idx="10"/>
          </p:nvPr>
        </p:nvSpPr>
        <p:spPr/>
        <p:txBody>
          <a:bodyPr/>
          <a:lstStyle/>
          <a:p>
            <a:pPr>
              <a:defRPr/>
            </a:pPr>
            <a:fld id="{B4C119E0-CEE4-4FF8-83B2-DC856A2C17CC}" type="slidenum">
              <a:rPr lang="en-US" altLang="zh-CN" smtClean="0"/>
              <a:pPr>
                <a:defRPr/>
              </a:pPr>
              <a:t>50</a:t>
            </a:fld>
            <a:endParaRPr lang="en-US" altLang="zh-CN"/>
          </a:p>
        </p:txBody>
      </p:sp>
    </p:spTree>
    <p:extLst>
      <p:ext uri="{BB962C8B-B14F-4D97-AF65-F5344CB8AC3E}">
        <p14:creationId xmlns:p14="http://schemas.microsoft.com/office/powerpoint/2010/main" val="19667759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Rectangle 10"/>
          <p:cNvSpPr/>
          <p:nvPr/>
        </p:nvSpPr>
        <p:spPr>
          <a:xfrm>
            <a:off x="999067" y="2438403"/>
            <a:ext cx="9753600" cy="1956197"/>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fontAlgn="base">
              <a:spcBef>
                <a:spcPct val="0"/>
              </a:spcBef>
              <a:spcAft>
                <a:spcPct val="0"/>
              </a:spcAft>
              <a:defRPr>
                <a:solidFill>
                  <a:schemeClr val="tx1"/>
                </a:solidFill>
                <a:latin typeface="Cambria" panose="02040503050406030204" pitchFamily="18" charset="0"/>
              </a:defRPr>
            </a:lvl6pPr>
            <a:lvl7pPr marL="2971800" indent="-228600" fontAlgn="base">
              <a:spcBef>
                <a:spcPct val="0"/>
              </a:spcBef>
              <a:spcAft>
                <a:spcPct val="0"/>
              </a:spcAft>
              <a:defRPr>
                <a:solidFill>
                  <a:schemeClr val="tx1"/>
                </a:solidFill>
                <a:latin typeface="Cambria" panose="02040503050406030204" pitchFamily="18" charset="0"/>
              </a:defRPr>
            </a:lvl7pPr>
            <a:lvl8pPr marL="3429000" indent="-228600" fontAlgn="base">
              <a:spcBef>
                <a:spcPct val="0"/>
              </a:spcBef>
              <a:spcAft>
                <a:spcPct val="0"/>
              </a:spcAft>
              <a:defRPr>
                <a:solidFill>
                  <a:schemeClr val="tx1"/>
                </a:solidFill>
                <a:latin typeface="Cambria" panose="02040503050406030204" pitchFamily="18" charset="0"/>
              </a:defRPr>
            </a:lvl8pPr>
            <a:lvl9pPr marL="3886200" indent="-228600" fontAlgn="base">
              <a:spcBef>
                <a:spcPct val="0"/>
              </a:spcBef>
              <a:spcAft>
                <a:spcPct val="0"/>
              </a:spcAft>
              <a:defRPr>
                <a:solidFill>
                  <a:schemeClr val="tx1"/>
                </a:solidFill>
                <a:latin typeface="Cambria" panose="02040503050406030204" pitchFamily="18" charset="0"/>
              </a:defRPr>
            </a:lvl9pPr>
          </a:lstStyle>
          <a:p>
            <a:pPr algn="ctr" eaLnBrk="1" hangingPunct="1">
              <a:defRPr/>
            </a:pPr>
            <a:endParaRPr lang="zh-CN" altLang="zh-CN">
              <a:solidFill>
                <a:srgbClr val="FFFFFF"/>
              </a:solidFill>
            </a:endParaRPr>
          </a:p>
        </p:txBody>
      </p:sp>
      <p:sp>
        <p:nvSpPr>
          <p:cNvPr id="5" name="Rectangle 11"/>
          <p:cNvSpPr/>
          <p:nvPr/>
        </p:nvSpPr>
        <p:spPr>
          <a:xfrm>
            <a:off x="304800" y="673896"/>
            <a:ext cx="7213600" cy="719623"/>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fontAlgn="base">
              <a:spcBef>
                <a:spcPct val="0"/>
              </a:spcBef>
              <a:spcAft>
                <a:spcPct val="0"/>
              </a:spcAft>
              <a:defRPr>
                <a:solidFill>
                  <a:schemeClr val="tx1"/>
                </a:solidFill>
                <a:latin typeface="Cambria" panose="02040503050406030204" pitchFamily="18" charset="0"/>
              </a:defRPr>
            </a:lvl6pPr>
            <a:lvl7pPr marL="2971800" indent="-228600" fontAlgn="base">
              <a:spcBef>
                <a:spcPct val="0"/>
              </a:spcBef>
              <a:spcAft>
                <a:spcPct val="0"/>
              </a:spcAft>
              <a:defRPr>
                <a:solidFill>
                  <a:schemeClr val="tx1"/>
                </a:solidFill>
                <a:latin typeface="Cambria" panose="02040503050406030204" pitchFamily="18" charset="0"/>
              </a:defRPr>
            </a:lvl7pPr>
            <a:lvl8pPr marL="3429000" indent="-228600" fontAlgn="base">
              <a:spcBef>
                <a:spcPct val="0"/>
              </a:spcBef>
              <a:spcAft>
                <a:spcPct val="0"/>
              </a:spcAft>
              <a:defRPr>
                <a:solidFill>
                  <a:schemeClr val="tx1"/>
                </a:solidFill>
                <a:latin typeface="Cambria" panose="02040503050406030204" pitchFamily="18" charset="0"/>
              </a:defRPr>
            </a:lvl8pPr>
            <a:lvl9pPr marL="3886200" indent="-228600" fontAlgn="base">
              <a:spcBef>
                <a:spcPct val="0"/>
              </a:spcBef>
              <a:spcAft>
                <a:spcPct val="0"/>
              </a:spcAft>
              <a:defRPr>
                <a:solidFill>
                  <a:schemeClr val="tx1"/>
                </a:solidFill>
                <a:latin typeface="Cambria" panose="02040503050406030204" pitchFamily="18" charset="0"/>
              </a:defRPr>
            </a:lvl9pPr>
          </a:lstStyle>
          <a:p>
            <a:pPr algn="ctr" eaLnBrk="1" hangingPunct="1">
              <a:defRPr/>
            </a:pPr>
            <a:endParaRPr lang="zh-CN" altLang="zh-CN">
              <a:solidFill>
                <a:srgbClr val="FFFFFF"/>
              </a:solidFill>
            </a:endParaRPr>
          </a:p>
        </p:txBody>
      </p:sp>
      <p:sp>
        <p:nvSpPr>
          <p:cNvPr id="6" name="Rectangle 14"/>
          <p:cNvSpPr/>
          <p:nvPr/>
        </p:nvSpPr>
        <p:spPr>
          <a:xfrm>
            <a:off x="999067" y="2438403"/>
            <a:ext cx="304800" cy="1956197"/>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fontAlgn="base">
              <a:spcBef>
                <a:spcPct val="0"/>
              </a:spcBef>
              <a:spcAft>
                <a:spcPct val="0"/>
              </a:spcAft>
              <a:defRPr>
                <a:solidFill>
                  <a:schemeClr val="tx1"/>
                </a:solidFill>
                <a:latin typeface="Cambria" panose="02040503050406030204" pitchFamily="18" charset="0"/>
              </a:defRPr>
            </a:lvl6pPr>
            <a:lvl7pPr marL="2971800" indent="-228600" fontAlgn="base">
              <a:spcBef>
                <a:spcPct val="0"/>
              </a:spcBef>
              <a:spcAft>
                <a:spcPct val="0"/>
              </a:spcAft>
              <a:defRPr>
                <a:solidFill>
                  <a:schemeClr val="tx1"/>
                </a:solidFill>
                <a:latin typeface="Cambria" panose="02040503050406030204" pitchFamily="18" charset="0"/>
              </a:defRPr>
            </a:lvl7pPr>
            <a:lvl8pPr marL="3429000" indent="-228600" fontAlgn="base">
              <a:spcBef>
                <a:spcPct val="0"/>
              </a:spcBef>
              <a:spcAft>
                <a:spcPct val="0"/>
              </a:spcAft>
              <a:defRPr>
                <a:solidFill>
                  <a:schemeClr val="tx1"/>
                </a:solidFill>
                <a:latin typeface="Cambria" panose="02040503050406030204" pitchFamily="18" charset="0"/>
              </a:defRPr>
            </a:lvl8pPr>
            <a:lvl9pPr marL="3886200" indent="-228600" fontAlgn="base">
              <a:spcBef>
                <a:spcPct val="0"/>
              </a:spcBef>
              <a:spcAft>
                <a:spcPct val="0"/>
              </a:spcAft>
              <a:defRPr>
                <a:solidFill>
                  <a:schemeClr val="tx1"/>
                </a:solidFill>
                <a:latin typeface="Cambria" panose="02040503050406030204" pitchFamily="18" charset="0"/>
              </a:defRPr>
            </a:lvl9pPr>
          </a:lstStyle>
          <a:p>
            <a:pPr algn="ctr" eaLnBrk="1" hangingPunct="1">
              <a:defRPr/>
            </a:pPr>
            <a:endParaRPr lang="zh-CN" altLang="zh-CN">
              <a:solidFill>
                <a:srgbClr val="FFFFFF"/>
              </a:solidFill>
            </a:endParaRPr>
          </a:p>
        </p:txBody>
      </p:sp>
      <p:sp>
        <p:nvSpPr>
          <p:cNvPr id="7" name="Rectangle 15"/>
          <p:cNvSpPr/>
          <p:nvPr/>
        </p:nvSpPr>
        <p:spPr>
          <a:xfrm>
            <a:off x="359806" y="665099"/>
            <a:ext cx="187820" cy="73123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fontAlgn="base">
              <a:spcBef>
                <a:spcPct val="0"/>
              </a:spcBef>
              <a:spcAft>
                <a:spcPct val="0"/>
              </a:spcAft>
              <a:defRPr>
                <a:solidFill>
                  <a:schemeClr val="tx1"/>
                </a:solidFill>
                <a:latin typeface="Cambria" panose="02040503050406030204" pitchFamily="18" charset="0"/>
              </a:defRPr>
            </a:lvl6pPr>
            <a:lvl7pPr marL="2971800" indent="-228600" fontAlgn="base">
              <a:spcBef>
                <a:spcPct val="0"/>
              </a:spcBef>
              <a:spcAft>
                <a:spcPct val="0"/>
              </a:spcAft>
              <a:defRPr>
                <a:solidFill>
                  <a:schemeClr val="tx1"/>
                </a:solidFill>
                <a:latin typeface="Cambria" panose="02040503050406030204" pitchFamily="18" charset="0"/>
              </a:defRPr>
            </a:lvl7pPr>
            <a:lvl8pPr marL="3429000" indent="-228600" fontAlgn="base">
              <a:spcBef>
                <a:spcPct val="0"/>
              </a:spcBef>
              <a:spcAft>
                <a:spcPct val="0"/>
              </a:spcAft>
              <a:defRPr>
                <a:solidFill>
                  <a:schemeClr val="tx1"/>
                </a:solidFill>
                <a:latin typeface="Cambria" panose="02040503050406030204" pitchFamily="18" charset="0"/>
              </a:defRPr>
            </a:lvl8pPr>
            <a:lvl9pPr marL="3886200" indent="-228600" fontAlgn="base">
              <a:spcBef>
                <a:spcPct val="0"/>
              </a:spcBef>
              <a:spcAft>
                <a:spcPct val="0"/>
              </a:spcAft>
              <a:defRPr>
                <a:solidFill>
                  <a:schemeClr val="tx1"/>
                </a:solidFill>
                <a:latin typeface="Cambria" panose="02040503050406030204" pitchFamily="18" charset="0"/>
              </a:defRPr>
            </a:lvl9pPr>
          </a:lstStyle>
          <a:p>
            <a:pPr algn="ctr" eaLnBrk="1" hangingPunct="1">
              <a:defRPr/>
            </a:pPr>
            <a:endParaRPr lang="zh-CN" altLang="zh-CN">
              <a:solidFill>
                <a:srgbClr val="FFFFFF"/>
              </a:solidFill>
            </a:endParaRPr>
          </a:p>
        </p:txBody>
      </p:sp>
      <p:sp>
        <p:nvSpPr>
          <p:cNvPr id="8" name="Title 7"/>
          <p:cNvSpPr>
            <a:spLocks noGrp="1"/>
          </p:cNvSpPr>
          <p:nvPr>
            <p:ph type="ctrTitle"/>
          </p:nvPr>
        </p:nvSpPr>
        <p:spPr>
          <a:xfrm>
            <a:off x="1418167" y="2676527"/>
            <a:ext cx="9144000" cy="1514475"/>
          </a:xfrm>
        </p:spPr>
        <p:txBody>
          <a:bodyPr anchor="ctr"/>
          <a:lstStyle>
            <a:lvl1pPr algn="ctr">
              <a:defRPr sz="3600">
                <a:solidFill>
                  <a:schemeClr val="tx1"/>
                </a:solidFill>
                <a:latin typeface="微软雅黑" panose="020B0503020204020204" pitchFamily="34" charset="-122"/>
                <a:ea typeface="微软雅黑" panose="020B0503020204020204" pitchFamily="34" charset="-122"/>
              </a:defRPr>
            </a:lvl1pPr>
          </a:lstStyle>
          <a:p>
            <a:endParaRPr lang="en-US" dirty="0"/>
          </a:p>
        </p:txBody>
      </p:sp>
      <p:sp>
        <p:nvSpPr>
          <p:cNvPr id="9" name="Subtitle 8"/>
          <p:cNvSpPr>
            <a:spLocks noGrp="1"/>
          </p:cNvSpPr>
          <p:nvPr>
            <p:ph type="subTitle" idx="1"/>
          </p:nvPr>
        </p:nvSpPr>
        <p:spPr>
          <a:xfrm>
            <a:off x="563006" y="726666"/>
            <a:ext cx="6853796" cy="568735"/>
          </a:xfrm>
        </p:spPr>
        <p:txBody>
          <a:bodyPr anchor="ctr"/>
          <a:lstStyle>
            <a:lvl1pPr marL="0" indent="0" algn="ctr">
              <a:buNone/>
              <a:defRPr sz="1200">
                <a:solidFill>
                  <a:schemeClr val="tx2"/>
                </a:solidFill>
                <a:latin typeface="华文细黑" panose="02010600040101010101" pitchFamily="2" charset="-122"/>
                <a:ea typeface="华文细黑" panose="02010600040101010101" pitchFamily="2" charset="-122"/>
                <a:cs typeface="+mj-cs"/>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endParaRPr lang="en-US" dirty="0"/>
          </a:p>
        </p:txBody>
      </p:sp>
      <p:sp>
        <p:nvSpPr>
          <p:cNvPr id="25" name="Text Placeholder 24"/>
          <p:cNvSpPr>
            <a:spLocks noGrp="1"/>
          </p:cNvSpPr>
          <p:nvPr>
            <p:ph type="body" sz="quarter" idx="10"/>
          </p:nvPr>
        </p:nvSpPr>
        <p:spPr>
          <a:xfrm>
            <a:off x="2946402" y="4800600"/>
            <a:ext cx="6737351" cy="1600200"/>
          </a:xfrm>
        </p:spPr>
        <p:txBody>
          <a:bodyPr/>
          <a:lstStyle>
            <a:lvl1pPr marL="0" indent="0" algn="ctr">
              <a:buNone/>
              <a:defRPr sz="2400">
                <a:solidFill>
                  <a:schemeClr val="accent1">
                    <a:lumMod val="60000"/>
                    <a:lumOff val="40000"/>
                  </a:schemeClr>
                </a:solidFill>
                <a:latin typeface="+mn-ea"/>
                <a:ea typeface="+mn-ea"/>
              </a:defRPr>
            </a:lvl1pPr>
          </a:lstStyle>
          <a:p>
            <a:pPr lvl="0"/>
            <a:endParaRPr lang="zh-CN" altLang="en-US" dirty="0"/>
          </a:p>
        </p:txBody>
      </p:sp>
    </p:spTree>
    <p:extLst>
      <p:ext uri="{BB962C8B-B14F-4D97-AF65-F5344CB8AC3E}">
        <p14:creationId xmlns:p14="http://schemas.microsoft.com/office/powerpoint/2010/main" val="3246728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ubsection">
    <p:spTree>
      <p:nvGrpSpPr>
        <p:cNvPr id="1" name=""/>
        <p:cNvGrpSpPr/>
        <p:nvPr/>
      </p:nvGrpSpPr>
      <p:grpSpPr>
        <a:xfrm>
          <a:off x="0" y="0"/>
          <a:ext cx="0" cy="0"/>
          <a:chOff x="0" y="0"/>
          <a:chExt cx="0" cy="0"/>
        </a:xfrm>
      </p:grpSpPr>
      <p:sp>
        <p:nvSpPr>
          <p:cNvPr id="4" name="Rectangle 10"/>
          <p:cNvSpPr/>
          <p:nvPr/>
        </p:nvSpPr>
        <p:spPr>
          <a:xfrm>
            <a:off x="999067" y="2438403"/>
            <a:ext cx="9753600" cy="1956197"/>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fontAlgn="base">
              <a:spcBef>
                <a:spcPct val="0"/>
              </a:spcBef>
              <a:spcAft>
                <a:spcPct val="0"/>
              </a:spcAft>
              <a:defRPr>
                <a:solidFill>
                  <a:schemeClr val="tx1"/>
                </a:solidFill>
                <a:latin typeface="Cambria" panose="02040503050406030204" pitchFamily="18" charset="0"/>
              </a:defRPr>
            </a:lvl6pPr>
            <a:lvl7pPr marL="2971800" indent="-228600" fontAlgn="base">
              <a:spcBef>
                <a:spcPct val="0"/>
              </a:spcBef>
              <a:spcAft>
                <a:spcPct val="0"/>
              </a:spcAft>
              <a:defRPr>
                <a:solidFill>
                  <a:schemeClr val="tx1"/>
                </a:solidFill>
                <a:latin typeface="Cambria" panose="02040503050406030204" pitchFamily="18" charset="0"/>
              </a:defRPr>
            </a:lvl7pPr>
            <a:lvl8pPr marL="3429000" indent="-228600" fontAlgn="base">
              <a:spcBef>
                <a:spcPct val="0"/>
              </a:spcBef>
              <a:spcAft>
                <a:spcPct val="0"/>
              </a:spcAft>
              <a:defRPr>
                <a:solidFill>
                  <a:schemeClr val="tx1"/>
                </a:solidFill>
                <a:latin typeface="Cambria" panose="02040503050406030204" pitchFamily="18" charset="0"/>
              </a:defRPr>
            </a:lvl8pPr>
            <a:lvl9pPr marL="3886200" indent="-228600" fontAlgn="base">
              <a:spcBef>
                <a:spcPct val="0"/>
              </a:spcBef>
              <a:spcAft>
                <a:spcPct val="0"/>
              </a:spcAft>
              <a:defRPr>
                <a:solidFill>
                  <a:schemeClr val="tx1"/>
                </a:solidFill>
                <a:latin typeface="Cambria" panose="02040503050406030204" pitchFamily="18" charset="0"/>
              </a:defRPr>
            </a:lvl9pPr>
          </a:lstStyle>
          <a:p>
            <a:pPr algn="ctr" eaLnBrk="1" hangingPunct="1">
              <a:defRPr/>
            </a:pPr>
            <a:endParaRPr lang="zh-CN" altLang="zh-CN">
              <a:solidFill>
                <a:srgbClr val="FFFFFF"/>
              </a:solidFill>
            </a:endParaRPr>
          </a:p>
        </p:txBody>
      </p:sp>
      <p:sp>
        <p:nvSpPr>
          <p:cNvPr id="6" name="Rectangle 14"/>
          <p:cNvSpPr/>
          <p:nvPr/>
        </p:nvSpPr>
        <p:spPr>
          <a:xfrm>
            <a:off x="999067" y="2438403"/>
            <a:ext cx="304800" cy="1956197"/>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fontAlgn="base">
              <a:spcBef>
                <a:spcPct val="0"/>
              </a:spcBef>
              <a:spcAft>
                <a:spcPct val="0"/>
              </a:spcAft>
              <a:defRPr>
                <a:solidFill>
                  <a:schemeClr val="tx1"/>
                </a:solidFill>
                <a:latin typeface="Cambria" panose="02040503050406030204" pitchFamily="18" charset="0"/>
              </a:defRPr>
            </a:lvl6pPr>
            <a:lvl7pPr marL="2971800" indent="-228600" fontAlgn="base">
              <a:spcBef>
                <a:spcPct val="0"/>
              </a:spcBef>
              <a:spcAft>
                <a:spcPct val="0"/>
              </a:spcAft>
              <a:defRPr>
                <a:solidFill>
                  <a:schemeClr val="tx1"/>
                </a:solidFill>
                <a:latin typeface="Cambria" panose="02040503050406030204" pitchFamily="18" charset="0"/>
              </a:defRPr>
            </a:lvl7pPr>
            <a:lvl8pPr marL="3429000" indent="-228600" fontAlgn="base">
              <a:spcBef>
                <a:spcPct val="0"/>
              </a:spcBef>
              <a:spcAft>
                <a:spcPct val="0"/>
              </a:spcAft>
              <a:defRPr>
                <a:solidFill>
                  <a:schemeClr val="tx1"/>
                </a:solidFill>
                <a:latin typeface="Cambria" panose="02040503050406030204" pitchFamily="18" charset="0"/>
              </a:defRPr>
            </a:lvl8pPr>
            <a:lvl9pPr marL="3886200" indent="-228600" fontAlgn="base">
              <a:spcBef>
                <a:spcPct val="0"/>
              </a:spcBef>
              <a:spcAft>
                <a:spcPct val="0"/>
              </a:spcAft>
              <a:defRPr>
                <a:solidFill>
                  <a:schemeClr val="tx1"/>
                </a:solidFill>
                <a:latin typeface="Cambria" panose="02040503050406030204" pitchFamily="18" charset="0"/>
              </a:defRPr>
            </a:lvl9pPr>
          </a:lstStyle>
          <a:p>
            <a:pPr algn="ctr" eaLnBrk="1" hangingPunct="1">
              <a:defRPr/>
            </a:pPr>
            <a:endParaRPr lang="zh-CN" altLang="zh-CN">
              <a:solidFill>
                <a:srgbClr val="FFFFFF"/>
              </a:solidFill>
            </a:endParaRPr>
          </a:p>
        </p:txBody>
      </p:sp>
      <p:sp>
        <p:nvSpPr>
          <p:cNvPr id="8" name="Title 7"/>
          <p:cNvSpPr>
            <a:spLocks noGrp="1"/>
          </p:cNvSpPr>
          <p:nvPr>
            <p:ph type="ctrTitle"/>
          </p:nvPr>
        </p:nvSpPr>
        <p:spPr>
          <a:xfrm>
            <a:off x="1418167" y="2676527"/>
            <a:ext cx="9144000" cy="1514475"/>
          </a:xfrm>
        </p:spPr>
        <p:txBody>
          <a:bodyPr anchor="ctr"/>
          <a:lstStyle>
            <a:lvl1pPr algn="ctr">
              <a:defRPr sz="2800">
                <a:solidFill>
                  <a:schemeClr val="tx1"/>
                </a:solidFill>
                <a:latin typeface="微软雅黑" panose="020B0503020204020204" pitchFamily="34" charset="-122"/>
                <a:ea typeface="微软雅黑" panose="020B0503020204020204" pitchFamily="34" charset="-122"/>
              </a:defRPr>
            </a:lvl1pPr>
          </a:lstStyle>
          <a:p>
            <a:endParaRPr lang="en-US" dirty="0"/>
          </a:p>
        </p:txBody>
      </p:sp>
    </p:spTree>
    <p:extLst>
      <p:ext uri="{BB962C8B-B14F-4D97-AF65-F5344CB8AC3E}">
        <p14:creationId xmlns:p14="http://schemas.microsoft.com/office/powerpoint/2010/main" val="802082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微软雅黑" panose="020B0503020204020204" pitchFamily="34" charset="-122"/>
                <a:ea typeface="微软雅黑" panose="020B0503020204020204" pitchFamily="34" charset="-122"/>
              </a:defRPr>
            </a:lvl1pPr>
          </a:lstStyle>
          <a:p>
            <a:r>
              <a:rPr lang="en-US" dirty="0"/>
              <a:t>Click to edit Master title style</a:t>
            </a:r>
          </a:p>
        </p:txBody>
      </p:sp>
      <p:sp>
        <p:nvSpPr>
          <p:cNvPr id="8" name="Content Placeholder 7"/>
          <p:cNvSpPr>
            <a:spLocks noGrp="1"/>
          </p:cNvSpPr>
          <p:nvPr>
            <p:ph sz="quarter" idx="1"/>
          </p:nvPr>
        </p:nvSpPr>
        <p:spPr>
          <a:xfrm>
            <a:off x="609600" y="1219200"/>
            <a:ext cx="10972800" cy="4937760"/>
          </a:xfrm>
        </p:spPr>
        <p:txBody>
          <a:bodyPr/>
          <a:lstStyle>
            <a:lvl1pPr>
              <a:defRPr>
                <a:latin typeface="华文楷体" panose="02010600040101010101" pitchFamily="2" charset="-122"/>
                <a:ea typeface="华文楷体" panose="02010600040101010101" pitchFamily="2" charset="-122"/>
              </a:defRPr>
            </a:lvl1pPr>
            <a:lvl2pPr>
              <a:defRPr sz="2400">
                <a:latin typeface="华文楷体" panose="02010600040101010101" pitchFamily="2" charset="-122"/>
                <a:ea typeface="华文楷体" panose="02010600040101010101" pitchFamily="2" charset="-122"/>
              </a:defRPr>
            </a:lvl2pPr>
            <a:lvl3pPr>
              <a:defRPr sz="2400">
                <a:latin typeface="华文楷体" panose="02010600040101010101" pitchFamily="2" charset="-122"/>
                <a:ea typeface="华文楷体" panose="02010600040101010101" pitchFamily="2" charset="-122"/>
              </a:defRPr>
            </a:lvl3pPr>
            <a:lvl4pPr>
              <a:defRPr sz="1800">
                <a:latin typeface="华文楷体" panose="02010600040101010101" pitchFamily="2" charset="-122"/>
                <a:ea typeface="华文楷体" panose="02010600040101010101" pitchFamily="2" charset="-122"/>
              </a:defRPr>
            </a:lvl4pPr>
            <a:lvl5pPr>
              <a:defRPr sz="1600">
                <a:latin typeface="华文楷体" panose="02010600040101010101" pitchFamily="2" charset="-122"/>
                <a:ea typeface="华文楷体" panose="02010600040101010101" pitchFamily="2" charset="-122"/>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63955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Just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微软雅黑" panose="020B0503020204020204" pitchFamily="34" charset="-122"/>
                <a:ea typeface="微软雅黑" panose="020B0503020204020204" pitchFamily="34" charset="-122"/>
              </a:defRPr>
            </a:lvl1pPr>
          </a:lstStyle>
          <a:p>
            <a:r>
              <a:rPr lang="en-US" altLang="zh-CN" dirty="0"/>
              <a:t>Click to edit Master title style</a:t>
            </a:r>
            <a:endParaRPr lang="zh-CN" altLang="en-US" dirty="0"/>
          </a:p>
        </p:txBody>
      </p:sp>
    </p:spTree>
    <p:extLst>
      <p:ext uri="{BB962C8B-B14F-4D97-AF65-F5344CB8AC3E}">
        <p14:creationId xmlns:p14="http://schemas.microsoft.com/office/powerpoint/2010/main" val="2531258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p>
            <a:r>
              <a:rPr lang="en-US" dirty="0"/>
              <a:t>Click to edit Master title style</a:t>
            </a:r>
          </a:p>
        </p:txBody>
      </p:sp>
      <p:sp>
        <p:nvSpPr>
          <p:cNvPr id="9" name="Content Placeholder 8"/>
          <p:cNvSpPr>
            <a:spLocks noGrp="1"/>
          </p:cNvSpPr>
          <p:nvPr>
            <p:ph sz="quarter" idx="1"/>
          </p:nvPr>
        </p:nvSpPr>
        <p:spPr>
          <a:xfrm>
            <a:off x="609600" y="1219200"/>
            <a:ext cx="5388864" cy="49377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2"/>
          </p:nvPr>
        </p:nvSpPr>
        <p:spPr>
          <a:xfrm>
            <a:off x="6176264" y="1216152"/>
            <a:ext cx="5388864" cy="49377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67187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Text_IMG">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p>
            <a:r>
              <a:rPr lang="en-US" dirty="0"/>
              <a:t>Click to edit Master title style</a:t>
            </a:r>
          </a:p>
        </p:txBody>
      </p:sp>
      <p:sp>
        <p:nvSpPr>
          <p:cNvPr id="9" name="Content Placeholder 8"/>
          <p:cNvSpPr>
            <a:spLocks noGrp="1"/>
          </p:cNvSpPr>
          <p:nvPr>
            <p:ph sz="quarter" idx="1"/>
          </p:nvPr>
        </p:nvSpPr>
        <p:spPr>
          <a:xfrm>
            <a:off x="609600" y="1219200"/>
            <a:ext cx="6299200" cy="49377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直接连接符 3"/>
          <p:cNvCxnSpPr/>
          <p:nvPr userDrawn="1"/>
        </p:nvCxnSpPr>
        <p:spPr>
          <a:xfrm>
            <a:off x="7112000" y="1219200"/>
            <a:ext cx="0" cy="493776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5019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882683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4" name="Rectangle 3"/>
          <p:cNvSpPr/>
          <p:nvPr userDrawn="1"/>
        </p:nvSpPr>
        <p:spPr>
          <a:xfrm>
            <a:off x="4876800" y="3048003"/>
            <a:ext cx="3048000" cy="646331"/>
          </a:xfrm>
          <a:prstGeom prst="rect">
            <a:avLst/>
          </a:prstGeom>
        </p:spPr>
        <p:txBody>
          <a:bodyPr wrap="square">
            <a:spAutoFit/>
          </a:bodyPr>
          <a:lstStyle/>
          <a:p>
            <a:r>
              <a:rPr lang="zh-CN" altLang="en-US" sz="3600" dirty="0">
                <a:latin typeface="华文楷体" panose="02010600040101010101" pitchFamily="2" charset="-122"/>
                <a:ea typeface="华文楷体" panose="02010600040101010101" pitchFamily="2" charset="-122"/>
              </a:rPr>
              <a:t>谢  谢</a:t>
            </a:r>
            <a:endParaRPr lang="en-US" altLang="zh-CN" sz="3600" dirty="0">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1698082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609600" y="152400"/>
            <a:ext cx="109728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zh-CN" dirty="0"/>
              <a:t>Click to edit Master title style</a:t>
            </a:r>
          </a:p>
        </p:txBody>
      </p:sp>
      <p:sp>
        <p:nvSpPr>
          <p:cNvPr id="1027" name="Text Placeholder 12"/>
          <p:cNvSpPr>
            <a:spLocks noGrp="1"/>
          </p:cNvSpPr>
          <p:nvPr>
            <p:ph type="body" idx="1"/>
          </p:nvPr>
        </p:nvSpPr>
        <p:spPr bwMode="auto">
          <a:xfrm>
            <a:off x="609600" y="1219200"/>
            <a:ext cx="10972800" cy="4910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032" name="Straight Connector 28"/>
          <p:cNvSpPr>
            <a:spLocks noChangeShapeType="1"/>
          </p:cNvSpPr>
          <p:nvPr/>
        </p:nvSpPr>
        <p:spPr bwMode="auto">
          <a:xfrm>
            <a:off x="609600" y="1143000"/>
            <a:ext cx="10972800" cy="0"/>
          </a:xfrm>
          <a:prstGeom prst="line">
            <a:avLst/>
          </a:prstGeom>
          <a:noFill/>
          <a:ln w="9525" algn="ctr">
            <a:solidFill>
              <a:schemeClr val="accent2"/>
            </a:solidFill>
            <a:prstDash val="dash"/>
            <a:round/>
            <a:headEnd/>
            <a:tailEnd/>
          </a:ln>
          <a:extLst>
            <a:ext uri="{909E8E84-426E-40dd-AFC4-6F175D3DCCD1}">
              <a14:hiddenFill xmlns="" xmlns:a14="http://schemas.microsoft.com/office/drawing/2010/main">
                <a:noFill/>
              </a14:hiddenFill>
            </a:ext>
          </a:extLst>
        </p:spPr>
        <p:txBody>
          <a:bodyPr/>
          <a:lstStyle/>
          <a:p>
            <a:endParaRPr lang="zh-CN" altLang="en-US"/>
          </a:p>
        </p:txBody>
      </p:sp>
      <p:sp>
        <p:nvSpPr>
          <p:cNvPr id="15" name="Straight Connector 27"/>
          <p:cNvSpPr>
            <a:spLocks noChangeShapeType="1"/>
          </p:cNvSpPr>
          <p:nvPr userDrawn="1"/>
        </p:nvSpPr>
        <p:spPr bwMode="auto">
          <a:xfrm>
            <a:off x="609600" y="6353175"/>
            <a:ext cx="10972800" cy="0"/>
          </a:xfrm>
          <a:prstGeom prst="line">
            <a:avLst/>
          </a:prstGeom>
          <a:noFill/>
          <a:ln w="9525" algn="ctr">
            <a:solidFill>
              <a:schemeClr val="accent2"/>
            </a:solidFill>
            <a:prstDash val="dash"/>
            <a:round/>
            <a:headEnd/>
            <a:tailEnd/>
          </a:ln>
          <a:extLst>
            <a:ext uri="{909E8E84-426E-40dd-AFC4-6F175D3DCCD1}">
              <a14:hiddenFill xmlns="" xmlns:a14="http://schemas.microsoft.com/office/drawing/2010/main">
                <a:noFill/>
              </a14:hiddenFill>
            </a:ext>
          </a:extLst>
        </p:spPr>
        <p:txBody>
          <a:bodyPr/>
          <a:lstStyle/>
          <a:p>
            <a:endParaRPr lang="zh-CN" altLang="en-US" sz="1400">
              <a:latin typeface="+mn-ea"/>
              <a:ea typeface="+mn-ea"/>
            </a:endParaRPr>
          </a:p>
        </p:txBody>
      </p:sp>
      <p:sp>
        <p:nvSpPr>
          <p:cNvPr id="16" name="Footer Placeholder 2"/>
          <p:cNvSpPr txBox="1">
            <a:spLocks/>
          </p:cNvSpPr>
          <p:nvPr userDrawn="1"/>
        </p:nvSpPr>
        <p:spPr>
          <a:xfrm>
            <a:off x="4064000" y="6362437"/>
            <a:ext cx="3962400" cy="365125"/>
          </a:xfrm>
          <a:prstGeom prst="rect">
            <a:avLst/>
          </a:prstGeom>
        </p:spPr>
        <p:txBody>
          <a:bodyPr vert="horz" wrap="square" lIns="68580" tIns="34290" rIns="68580" bIns="34290" numCol="1" anchor="t"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tx2"/>
                </a:solidFill>
                <a:latin typeface="Cambria" panose="02040503050406030204" pitchFamily="18"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defRPr/>
            </a:pPr>
            <a:r>
              <a:rPr lang="zh-CN" altLang="en-US" sz="1400" dirty="0">
                <a:latin typeface="+mn-ea"/>
                <a:ea typeface="+mn-ea"/>
              </a:rPr>
              <a:t>神经网络与深度学习</a:t>
            </a:r>
            <a:endParaRPr lang="zh-CN" altLang="zh-CN" sz="1400" dirty="0">
              <a:latin typeface="+mn-ea"/>
              <a:ea typeface="+mn-ea"/>
            </a:endParaRPr>
          </a:p>
        </p:txBody>
      </p:sp>
      <p:sp>
        <p:nvSpPr>
          <p:cNvPr id="18" name="Rectangle 17"/>
          <p:cNvSpPr/>
          <p:nvPr userDrawn="1"/>
        </p:nvSpPr>
        <p:spPr>
          <a:xfrm>
            <a:off x="10972800" y="6362437"/>
            <a:ext cx="375424" cy="307777"/>
          </a:xfrm>
          <a:prstGeom prst="rect">
            <a:avLst/>
          </a:prstGeom>
        </p:spPr>
        <p:txBody>
          <a:bodyPr wrap="none">
            <a:spAutoFit/>
          </a:bodyPr>
          <a:lstStyle/>
          <a:p>
            <a:pPr>
              <a:defRPr/>
            </a:pPr>
            <a:fld id="{7A0AC270-0923-4589-A51D-6091E7C5371F}" type="slidenum">
              <a:rPr lang="zh-CN" altLang="en-US" sz="1400" kern="1200" smtClean="0">
                <a:solidFill>
                  <a:schemeClr val="tx2"/>
                </a:solidFill>
                <a:latin typeface="+mn-ea"/>
                <a:ea typeface="+mn-ea"/>
                <a:cs typeface="Arial" panose="020B0604020202020204" pitchFamily="34" charset="0"/>
              </a:rPr>
              <a:pPr>
                <a:defRPr/>
              </a:pPr>
              <a:t>‹#›</a:t>
            </a:fld>
            <a:endParaRPr lang="en-US" altLang="zh-CN" sz="1400" kern="1200" dirty="0">
              <a:solidFill>
                <a:schemeClr val="tx2"/>
              </a:solidFill>
              <a:latin typeface="+mn-ea"/>
              <a:ea typeface="+mn-ea"/>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23" r:id="rId1"/>
    <p:sldLayoutId id="2147483831" r:id="rId2"/>
    <p:sldLayoutId id="2147483824" r:id="rId3"/>
    <p:sldLayoutId id="2147483828" r:id="rId4"/>
    <p:sldLayoutId id="2147483826" r:id="rId5"/>
    <p:sldLayoutId id="2147483832" r:id="rId6"/>
    <p:sldLayoutId id="2147483830" r:id="rId7"/>
    <p:sldLayoutId id="2147483829" r:id="rId8"/>
  </p:sldLayoutIdLst>
  <p:hf hdr="0" ftr="0" dt="0"/>
  <p:txStyles>
    <p:titleStyle>
      <a:lvl1pPr algn="l" rtl="0" eaLnBrk="0" fontAlgn="base" hangingPunct="0">
        <a:spcBef>
          <a:spcPct val="0"/>
        </a:spcBef>
        <a:spcAft>
          <a:spcPct val="0"/>
        </a:spcAft>
        <a:defRPr sz="3600" kern="1200">
          <a:solidFill>
            <a:schemeClr val="tx2"/>
          </a:solidFill>
          <a:latin typeface="+mj-lt"/>
          <a:ea typeface="+mj-ea"/>
          <a:cs typeface="+mj-cs"/>
        </a:defRPr>
      </a:lvl1pPr>
      <a:lvl2pPr algn="l" rtl="0" eaLnBrk="0" fontAlgn="base" hangingPunct="0">
        <a:spcBef>
          <a:spcPct val="0"/>
        </a:spcBef>
        <a:spcAft>
          <a:spcPct val="0"/>
        </a:spcAft>
        <a:defRPr sz="2700">
          <a:solidFill>
            <a:schemeClr val="tx2"/>
          </a:solidFill>
          <a:latin typeface="Calibri" panose="020F0502020204030204" pitchFamily="34" charset="0"/>
        </a:defRPr>
      </a:lvl2pPr>
      <a:lvl3pPr algn="l" rtl="0" eaLnBrk="0" fontAlgn="base" hangingPunct="0">
        <a:spcBef>
          <a:spcPct val="0"/>
        </a:spcBef>
        <a:spcAft>
          <a:spcPct val="0"/>
        </a:spcAft>
        <a:defRPr sz="2700">
          <a:solidFill>
            <a:schemeClr val="tx2"/>
          </a:solidFill>
          <a:latin typeface="Calibri" panose="020F0502020204030204" pitchFamily="34" charset="0"/>
        </a:defRPr>
      </a:lvl3pPr>
      <a:lvl4pPr algn="l" rtl="0" eaLnBrk="0" fontAlgn="base" hangingPunct="0">
        <a:spcBef>
          <a:spcPct val="0"/>
        </a:spcBef>
        <a:spcAft>
          <a:spcPct val="0"/>
        </a:spcAft>
        <a:defRPr sz="2700">
          <a:solidFill>
            <a:schemeClr val="tx2"/>
          </a:solidFill>
          <a:latin typeface="Calibri" panose="020F0502020204030204" pitchFamily="34" charset="0"/>
        </a:defRPr>
      </a:lvl4pPr>
      <a:lvl5pPr algn="l" rtl="0" eaLnBrk="0" fontAlgn="base" hangingPunct="0">
        <a:spcBef>
          <a:spcPct val="0"/>
        </a:spcBef>
        <a:spcAft>
          <a:spcPct val="0"/>
        </a:spcAft>
        <a:defRPr sz="2700">
          <a:solidFill>
            <a:schemeClr val="tx2"/>
          </a:solidFill>
          <a:latin typeface="Calibri" panose="020F0502020204030204" pitchFamily="34" charset="0"/>
        </a:defRPr>
      </a:lvl5pPr>
      <a:lvl6pPr marL="342900" algn="l" rtl="0" fontAlgn="base">
        <a:spcBef>
          <a:spcPct val="0"/>
        </a:spcBef>
        <a:spcAft>
          <a:spcPct val="0"/>
        </a:spcAft>
        <a:defRPr sz="2400">
          <a:solidFill>
            <a:schemeClr val="tx2"/>
          </a:solidFill>
          <a:latin typeface="Calibri" panose="020F0502020204030204" pitchFamily="34" charset="0"/>
        </a:defRPr>
      </a:lvl6pPr>
      <a:lvl7pPr marL="685800" algn="l" rtl="0" fontAlgn="base">
        <a:spcBef>
          <a:spcPct val="0"/>
        </a:spcBef>
        <a:spcAft>
          <a:spcPct val="0"/>
        </a:spcAft>
        <a:defRPr sz="2400">
          <a:solidFill>
            <a:schemeClr val="tx2"/>
          </a:solidFill>
          <a:latin typeface="Calibri" panose="020F0502020204030204" pitchFamily="34" charset="0"/>
        </a:defRPr>
      </a:lvl7pPr>
      <a:lvl8pPr marL="1028700" algn="l" rtl="0" fontAlgn="base">
        <a:spcBef>
          <a:spcPct val="0"/>
        </a:spcBef>
        <a:spcAft>
          <a:spcPct val="0"/>
        </a:spcAft>
        <a:defRPr sz="2400">
          <a:solidFill>
            <a:schemeClr val="tx2"/>
          </a:solidFill>
          <a:latin typeface="Calibri" panose="020F0502020204030204" pitchFamily="34" charset="0"/>
        </a:defRPr>
      </a:lvl8pPr>
      <a:lvl9pPr marL="1371600" algn="l" rtl="0" fontAlgn="base">
        <a:spcBef>
          <a:spcPct val="0"/>
        </a:spcBef>
        <a:spcAft>
          <a:spcPct val="0"/>
        </a:spcAft>
        <a:defRPr sz="2400">
          <a:solidFill>
            <a:schemeClr val="tx2"/>
          </a:solidFill>
          <a:latin typeface="Calibri" panose="020F0502020204030204" pitchFamily="34" charset="0"/>
        </a:defRPr>
      </a:lvl9pPr>
    </p:titleStyle>
    <p:bodyStyle>
      <a:lvl1pPr marL="204788" indent="-204788" algn="l" rtl="0" eaLnBrk="0" fontAlgn="base" hangingPunct="0">
        <a:spcBef>
          <a:spcPts val="450"/>
        </a:spcBef>
        <a:spcAft>
          <a:spcPct val="0"/>
        </a:spcAft>
        <a:buClr>
          <a:schemeClr val="accent1"/>
        </a:buClr>
        <a:buSzPct val="76000"/>
        <a:buFont typeface="Wingdings 3" panose="05040102010807070707" pitchFamily="18" charset="2"/>
        <a:buChar char=""/>
        <a:defRPr lang="en-US" altLang="zh-CN" sz="3200" kern="1200" dirty="0" smtClean="0">
          <a:solidFill>
            <a:schemeClr val="tx2"/>
          </a:solidFill>
          <a:latin typeface="+mn-ea"/>
          <a:ea typeface="+mn-ea"/>
          <a:cs typeface="Arial" panose="020B0604020202020204" pitchFamily="34" charset="0"/>
        </a:defRPr>
      </a:lvl1pPr>
      <a:lvl2pPr marL="410766" indent="-204788" algn="l" rtl="0" eaLnBrk="0" fontAlgn="base" hangingPunct="0">
        <a:spcBef>
          <a:spcPts val="375"/>
        </a:spcBef>
        <a:spcAft>
          <a:spcPct val="0"/>
        </a:spcAft>
        <a:buClr>
          <a:schemeClr val="accent2"/>
        </a:buClr>
        <a:buSzPct val="76000"/>
        <a:buFont typeface="Wingdings 3" panose="05040102010807070707" pitchFamily="18" charset="2"/>
        <a:buChar char=""/>
        <a:defRPr sz="2800" kern="1200">
          <a:solidFill>
            <a:schemeClr val="tx2"/>
          </a:solidFill>
          <a:latin typeface="华文楷体" panose="02010600040101010101" pitchFamily="2" charset="-122"/>
          <a:ea typeface="华文楷体" panose="02010600040101010101" pitchFamily="2" charset="-122"/>
          <a:cs typeface="+mn-cs"/>
        </a:defRPr>
      </a:lvl2pPr>
      <a:lvl3pPr marL="616744" indent="-171450" algn="l" rtl="0" eaLnBrk="0" fontAlgn="base" hangingPunct="0">
        <a:spcBef>
          <a:spcPts val="375"/>
        </a:spcBef>
        <a:spcAft>
          <a:spcPct val="0"/>
        </a:spcAft>
        <a:buClr>
          <a:srgbClr val="BCBCBC"/>
        </a:buClr>
        <a:buSzPct val="76000"/>
        <a:buFont typeface="Wingdings 3" panose="05040102010807070707" pitchFamily="18" charset="2"/>
        <a:buChar char=""/>
        <a:defRPr sz="2800" kern="1200">
          <a:solidFill>
            <a:schemeClr val="tx1"/>
          </a:solidFill>
          <a:latin typeface="华文楷体" panose="02010600040101010101" pitchFamily="2" charset="-122"/>
          <a:ea typeface="华文楷体" panose="02010600040101010101" pitchFamily="2" charset="-122"/>
          <a:cs typeface="+mn-cs"/>
        </a:defRPr>
      </a:lvl3pPr>
      <a:lvl4pPr marL="822722" indent="-171450" algn="l" rtl="0" eaLnBrk="0" fontAlgn="base" hangingPunct="0">
        <a:spcBef>
          <a:spcPts val="300"/>
        </a:spcBef>
        <a:spcAft>
          <a:spcPct val="0"/>
        </a:spcAft>
        <a:buClr>
          <a:srgbClr val="CF5716"/>
        </a:buClr>
        <a:buSzPct val="70000"/>
        <a:buFont typeface="Wingdings" panose="05000000000000000000" pitchFamily="2" charset="2"/>
        <a:buChar char=""/>
        <a:defRPr sz="2000" kern="1200">
          <a:solidFill>
            <a:schemeClr val="tx1"/>
          </a:solidFill>
          <a:latin typeface="华文楷体" panose="02010600040101010101" pitchFamily="2" charset="-122"/>
          <a:ea typeface="华文楷体" panose="02010600040101010101" pitchFamily="2" charset="-122"/>
          <a:cs typeface="+mn-cs"/>
        </a:defRPr>
      </a:lvl4pPr>
      <a:lvl5pPr marL="1028700" indent="-171450" algn="l" rtl="0" eaLnBrk="0" fontAlgn="base" hangingPunct="0">
        <a:spcBef>
          <a:spcPts val="225"/>
        </a:spcBef>
        <a:spcAft>
          <a:spcPct val="0"/>
        </a:spcAft>
        <a:buClr>
          <a:schemeClr val="accent2"/>
        </a:buClr>
        <a:buSzPct val="70000"/>
        <a:buFont typeface="Wingdings" panose="05000000000000000000" pitchFamily="2" charset="2"/>
        <a:buChar char=""/>
        <a:defRPr sz="1800" kern="1200">
          <a:solidFill>
            <a:schemeClr val="tx1"/>
          </a:solidFill>
          <a:latin typeface="华文楷体" panose="02010600040101010101" pitchFamily="2" charset="-122"/>
          <a:ea typeface="华文楷体" panose="02010600040101010101" pitchFamily="2" charset="-122"/>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nndl.github.io/"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image" Target="../media/image8.tmp"/><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0.tmp"/><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1.tmp"/><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image" Target="../media/image12.tmp"/><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4.tmp"/><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5.tmp"/><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image" Target="../media/image16.tmp"/><Relationship Id="rId1" Type="http://schemas.openxmlformats.org/officeDocument/2006/relationships/slideLayout" Target="../slideLayouts/slideLayout4.xml"/><Relationship Id="rId4" Type="http://schemas.openxmlformats.org/officeDocument/2006/relationships/image" Target="../media/image18.tmp"/></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0.tmp"/><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image" Target="../media/image21.tmp"/><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image" Target="../media/image23.tmp"/><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5.tmp"/><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6.tmp"/><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8.tmp"/><Relationship Id="rId2" Type="http://schemas.openxmlformats.org/officeDocument/2006/relationships/image" Target="../media/image27.tmp"/><Relationship Id="rId1" Type="http://schemas.openxmlformats.org/officeDocument/2006/relationships/slideLayout" Target="../slideLayouts/slideLayout3.xml"/><Relationship Id="rId4" Type="http://schemas.openxmlformats.org/officeDocument/2006/relationships/image" Target="../media/image29.tmp"/></Relationships>
</file>

<file path=ppt/slides/_rels/slide29.xml.rels><?xml version="1.0" encoding="UTF-8" standalone="yes"?>
<Relationships xmlns="http://schemas.openxmlformats.org/package/2006/relationships"><Relationship Id="rId2" Type="http://schemas.openxmlformats.org/officeDocument/2006/relationships/image" Target="../media/image30.tmp"/><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tmp"/><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tmp"/><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2.tmp"/><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3.tmp"/><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tmp"/><Relationship Id="rId2" Type="http://schemas.openxmlformats.org/officeDocument/2006/relationships/image" Target="../media/image400.png"/><Relationship Id="rId1" Type="http://schemas.openxmlformats.org/officeDocument/2006/relationships/slideLayout" Target="../slideLayouts/slideLayout3.xml"/><Relationship Id="rId6" Type="http://schemas.openxmlformats.org/officeDocument/2006/relationships/image" Target="../media/image39.tmp"/><Relationship Id="rId5" Type="http://schemas.openxmlformats.org/officeDocument/2006/relationships/image" Target="../media/image38.tmp"/><Relationship Id="rId4" Type="http://schemas.openxmlformats.org/officeDocument/2006/relationships/image" Target="../media/image24.png"/></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0.tmp"/><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hyperlink" Target="http://fuyw.top/NLP_02_QANet/" TargetMode="External"/><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 Id="rId4" Type="http://schemas.openxmlformats.org/officeDocument/2006/relationships/hyperlink" Target="http://jalammar.github.io/illustrated-transformer/"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jalammar.github.io/illustrated-transformer/" TargetMode="External"/><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46.tmp"/><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47.tmp"/><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2.tmp"/><Relationship Id="rId2" Type="http://schemas.openxmlformats.org/officeDocument/2006/relationships/image" Target="../media/image51.tmp"/><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7.tmp"/><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ctrTitle"/>
          </p:nvPr>
        </p:nvSpPr>
        <p:spPr/>
        <p:txBody>
          <a:bodyPr/>
          <a:lstStyle/>
          <a:p>
            <a:r>
              <a:rPr lang="zh-CN" altLang="en-US" dirty="0"/>
              <a:t>序列生成模型</a:t>
            </a:r>
            <a:endParaRPr lang="en-US" altLang="zh-CN" dirty="0"/>
          </a:p>
        </p:txBody>
      </p:sp>
      <p:sp>
        <p:nvSpPr>
          <p:cNvPr id="6" name="副标题 5"/>
          <p:cNvSpPr>
            <a:spLocks noGrp="1"/>
          </p:cNvSpPr>
          <p:nvPr>
            <p:ph type="subTitle" idx="1"/>
          </p:nvPr>
        </p:nvSpPr>
        <p:spPr/>
        <p:txBody>
          <a:bodyPr/>
          <a:lstStyle/>
          <a:p>
            <a:r>
              <a:rPr lang="en-US" altLang="zh-CN" dirty="0"/>
              <a:t>《</a:t>
            </a:r>
            <a:r>
              <a:rPr lang="zh-CN" altLang="en-US" dirty="0"/>
              <a:t>神经网络与深度学习</a:t>
            </a:r>
            <a:r>
              <a:rPr lang="en-US" altLang="zh-CN" dirty="0"/>
              <a:t>》</a:t>
            </a:r>
            <a:endParaRPr lang="zh-CN" altLang="en-US" dirty="0"/>
          </a:p>
        </p:txBody>
      </p:sp>
      <p:sp>
        <p:nvSpPr>
          <p:cNvPr id="15" name="Text Placeholder 14"/>
          <p:cNvSpPr>
            <a:spLocks noGrp="1"/>
          </p:cNvSpPr>
          <p:nvPr>
            <p:ph type="body" sz="quarter" idx="10"/>
          </p:nvPr>
        </p:nvSpPr>
        <p:spPr/>
        <p:txBody>
          <a:bodyPr/>
          <a:lstStyle/>
          <a:p>
            <a:r>
              <a:rPr lang="en-US" altLang="zh-CN" dirty="0">
                <a:hlinkClick r:id="rId3"/>
              </a:rPr>
              <a:t>https://nndl.github.io/</a:t>
            </a:r>
            <a:endParaRPr lang="en-US" altLang="zh-CN" dirty="0"/>
          </a:p>
          <a:p>
            <a:endParaRPr lang="en-US" altLang="zh-CN"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45AC60-5243-46D6-94D2-47F861A23B4C}"/>
              </a:ext>
            </a:extLst>
          </p:cNvPr>
          <p:cNvSpPr>
            <a:spLocks noGrp="1"/>
          </p:cNvSpPr>
          <p:nvPr>
            <p:ph type="title"/>
          </p:nvPr>
        </p:nvSpPr>
        <p:spPr/>
        <p:txBody>
          <a:bodyPr/>
          <a:lstStyle/>
          <a:p>
            <a:r>
              <a:rPr lang="zh-CN" altLang="en-US" dirty="0"/>
              <a:t>序列生成</a:t>
            </a:r>
          </a:p>
        </p:txBody>
      </p:sp>
      <p:sp>
        <p:nvSpPr>
          <p:cNvPr id="8" name="内容占位符 7">
            <a:extLst>
              <a:ext uri="{FF2B5EF4-FFF2-40B4-BE49-F238E27FC236}">
                <a16:creationId xmlns:a16="http://schemas.microsoft.com/office/drawing/2014/main" id="{CC8A6D7A-D364-4652-A9A6-48ACDB75926F}"/>
              </a:ext>
            </a:extLst>
          </p:cNvPr>
          <p:cNvSpPr>
            <a:spLocks noGrp="1"/>
          </p:cNvSpPr>
          <p:nvPr>
            <p:ph sz="quarter" idx="1"/>
          </p:nvPr>
        </p:nvSpPr>
        <p:spPr/>
        <p:txBody>
          <a:bodyPr/>
          <a:lstStyle/>
          <a:p>
            <a:r>
              <a:rPr lang="zh-CN" altLang="en-US" dirty="0"/>
              <a:t>自回归生成模型（</a:t>
            </a:r>
            <a:r>
              <a:rPr lang="en-US" altLang="zh-CN" dirty="0"/>
              <a:t>Autoregressive Generative Model</a:t>
            </a:r>
            <a:r>
              <a:rPr lang="zh-CN" altLang="en-US" dirty="0"/>
              <a:t>）</a:t>
            </a:r>
            <a:endParaRPr lang="en-US" altLang="zh-CN" dirty="0"/>
          </a:p>
          <a:p>
            <a:endParaRPr lang="en-US" altLang="zh-CN" dirty="0"/>
          </a:p>
          <a:p>
            <a:endParaRPr lang="en-US" altLang="zh-CN" dirty="0"/>
          </a:p>
          <a:p>
            <a:endParaRPr lang="en-US" altLang="zh-CN" dirty="0"/>
          </a:p>
          <a:p>
            <a:endParaRPr lang="en-US" altLang="zh-CN" dirty="0"/>
          </a:p>
          <a:p>
            <a:endParaRPr lang="en-US" altLang="zh-CN" dirty="0"/>
          </a:p>
          <a:p>
            <a:r>
              <a:rPr lang="zh-CN" altLang="en-US" dirty="0"/>
              <a:t>非自回归生成模型</a:t>
            </a:r>
            <a:endParaRPr lang="en-US" altLang="zh-CN" dirty="0"/>
          </a:p>
          <a:p>
            <a:pPr lvl="1"/>
            <a:r>
              <a:rPr lang="zh-CN" altLang="en-US" dirty="0"/>
              <a:t>同时生成所有词</a:t>
            </a:r>
            <a:endParaRPr lang="en-US" altLang="zh-CN" dirty="0"/>
          </a:p>
          <a:p>
            <a:endParaRPr lang="en-US" altLang="zh-CN" dirty="0"/>
          </a:p>
          <a:p>
            <a:endParaRPr lang="en-US" altLang="zh-CN" dirty="0"/>
          </a:p>
          <a:p>
            <a:endParaRPr lang="en-US" altLang="zh-CN" dirty="0"/>
          </a:p>
          <a:p>
            <a:endParaRPr lang="en-US" altLang="zh-CN" dirty="0"/>
          </a:p>
        </p:txBody>
      </p:sp>
      <p:pic>
        <p:nvPicPr>
          <p:cNvPr id="9" name="内容占位符 4">
            <a:extLst>
              <a:ext uri="{FF2B5EF4-FFF2-40B4-BE49-F238E27FC236}">
                <a16:creationId xmlns:a16="http://schemas.microsoft.com/office/drawing/2014/main" id="{20DE5038-E392-49A4-89CA-BA0DC0E706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2286000" y="2133600"/>
            <a:ext cx="6547928" cy="1170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图片 9">
            <a:extLst>
              <a:ext uri="{FF2B5EF4-FFF2-40B4-BE49-F238E27FC236}">
                <a16:creationId xmlns:a16="http://schemas.microsoft.com/office/drawing/2014/main" id="{02CDCAEA-8B2E-406C-A7BC-36BACE1569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3352800"/>
            <a:ext cx="5170850" cy="397339"/>
          </a:xfrm>
          <a:prstGeom prst="rect">
            <a:avLst/>
          </a:prstGeom>
        </p:spPr>
      </p:pic>
    </p:spTree>
    <p:extLst>
      <p:ext uri="{BB962C8B-B14F-4D97-AF65-F5344CB8AC3E}">
        <p14:creationId xmlns:p14="http://schemas.microsoft.com/office/powerpoint/2010/main" val="17593029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CN" altLang="en-US" dirty="0"/>
              <a:t>序列生成</a:t>
            </a:r>
          </a:p>
        </p:txBody>
      </p:sp>
      <p:sp>
        <p:nvSpPr>
          <p:cNvPr id="15" name="矩形 14"/>
          <p:cNvSpPr/>
          <p:nvPr/>
        </p:nvSpPr>
        <p:spPr>
          <a:xfrm>
            <a:off x="3558615" y="2401237"/>
            <a:ext cx="465153" cy="60581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p:sp>
        <p:nvSpPr>
          <p:cNvPr id="17" name="矩形 16"/>
          <p:cNvSpPr/>
          <p:nvPr/>
        </p:nvSpPr>
        <p:spPr>
          <a:xfrm>
            <a:off x="4521026" y="2401237"/>
            <a:ext cx="465153" cy="60581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p:sp>
        <p:nvSpPr>
          <p:cNvPr id="18" name="矩形 17"/>
          <p:cNvSpPr/>
          <p:nvPr/>
        </p:nvSpPr>
        <p:spPr>
          <a:xfrm>
            <a:off x="5483437" y="2401237"/>
            <a:ext cx="465153" cy="60581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p:sp>
        <p:nvSpPr>
          <p:cNvPr id="19" name="矩形 18"/>
          <p:cNvSpPr/>
          <p:nvPr/>
        </p:nvSpPr>
        <p:spPr>
          <a:xfrm>
            <a:off x="6445848" y="2401237"/>
            <a:ext cx="465153" cy="60581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p:sp>
        <p:nvSpPr>
          <p:cNvPr id="39" name="矩形 38"/>
          <p:cNvSpPr/>
          <p:nvPr/>
        </p:nvSpPr>
        <p:spPr>
          <a:xfrm>
            <a:off x="3572748" y="1365618"/>
            <a:ext cx="465153" cy="66547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p>
        </p:txBody>
      </p:sp>
      <p:sp>
        <p:nvSpPr>
          <p:cNvPr id="42" name="矩形 41"/>
          <p:cNvSpPr/>
          <p:nvPr/>
        </p:nvSpPr>
        <p:spPr>
          <a:xfrm>
            <a:off x="6440527" y="1353053"/>
            <a:ext cx="465153" cy="67759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p>
        </p:txBody>
      </p:sp>
      <p:sp>
        <p:nvSpPr>
          <p:cNvPr id="22" name="文字方塊 21"/>
          <p:cNvSpPr txBox="1"/>
          <p:nvPr/>
        </p:nvSpPr>
        <p:spPr>
          <a:xfrm>
            <a:off x="3490998" y="1469178"/>
            <a:ext cx="628650" cy="461665"/>
          </a:xfrm>
          <a:prstGeom prst="rect">
            <a:avLst/>
          </a:prstGeom>
          <a:noFill/>
        </p:spPr>
        <p:txBody>
          <a:bodyPr wrap="square" rtlCol="0">
            <a:spAutoFit/>
          </a:bodyPr>
          <a:lstStyle/>
          <a:p>
            <a:pPr algn="ctr"/>
            <a:r>
              <a:rPr lang="zh-CN" altLang="en-US" sz="2400" dirty="0"/>
              <a:t>机</a:t>
            </a:r>
            <a:endParaRPr lang="zh-TW" altLang="en-US" sz="2400" dirty="0"/>
          </a:p>
        </p:txBody>
      </p:sp>
      <p:sp>
        <p:nvSpPr>
          <p:cNvPr id="47" name="文字方塊 46"/>
          <p:cNvSpPr txBox="1"/>
          <p:nvPr/>
        </p:nvSpPr>
        <p:spPr>
          <a:xfrm>
            <a:off x="6345485" y="1468727"/>
            <a:ext cx="628650" cy="461665"/>
          </a:xfrm>
          <a:prstGeom prst="rect">
            <a:avLst/>
          </a:prstGeom>
          <a:noFill/>
        </p:spPr>
        <p:txBody>
          <a:bodyPr wrap="square" rtlCol="0">
            <a:spAutoFit/>
          </a:bodyPr>
          <a:lstStyle/>
          <a:p>
            <a:pPr algn="ctr"/>
            <a:r>
              <a:rPr lang="zh-CN" altLang="en-US" sz="2400" dirty="0"/>
              <a:t>习</a:t>
            </a:r>
            <a:endParaRPr lang="zh-TW" altLang="en-US" sz="2400" dirty="0"/>
          </a:p>
        </p:txBody>
      </p:sp>
      <p:cxnSp>
        <p:nvCxnSpPr>
          <p:cNvPr id="52" name="直線單箭頭接點 51"/>
          <p:cNvCxnSpPr/>
          <p:nvPr/>
        </p:nvCxnSpPr>
        <p:spPr>
          <a:xfrm flipV="1">
            <a:off x="3810717" y="2069914"/>
            <a:ext cx="0" cy="31270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nvGrpSpPr>
          <p:cNvPr id="10" name="群組 9"/>
          <p:cNvGrpSpPr/>
          <p:nvPr/>
        </p:nvGrpSpPr>
        <p:grpSpPr>
          <a:xfrm>
            <a:off x="4419600" y="1371600"/>
            <a:ext cx="628650" cy="1029120"/>
            <a:chOff x="3859511" y="3051365"/>
            <a:chExt cx="628650" cy="1029120"/>
          </a:xfrm>
        </p:grpSpPr>
        <p:sp>
          <p:nvSpPr>
            <p:cNvPr id="40" name="矩形 39"/>
            <p:cNvSpPr/>
            <p:nvPr/>
          </p:nvSpPr>
          <p:spPr>
            <a:xfrm>
              <a:off x="3941260" y="3051365"/>
              <a:ext cx="465153" cy="67759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p>
          </p:txBody>
        </p:sp>
        <p:sp>
          <p:nvSpPr>
            <p:cNvPr id="45" name="文字方塊 44"/>
            <p:cNvSpPr txBox="1"/>
            <p:nvPr/>
          </p:nvSpPr>
          <p:spPr>
            <a:xfrm>
              <a:off x="3859511" y="3171950"/>
              <a:ext cx="628650" cy="461665"/>
            </a:xfrm>
            <a:prstGeom prst="rect">
              <a:avLst/>
            </a:prstGeom>
            <a:noFill/>
          </p:spPr>
          <p:txBody>
            <a:bodyPr wrap="square" rtlCol="0">
              <a:spAutoFit/>
            </a:bodyPr>
            <a:lstStyle/>
            <a:p>
              <a:pPr algn="ctr"/>
              <a:r>
                <a:rPr lang="zh-TW" altLang="en-US" sz="2400" dirty="0"/>
                <a:t>器</a:t>
              </a:r>
            </a:p>
          </p:txBody>
        </p:sp>
        <p:cxnSp>
          <p:nvCxnSpPr>
            <p:cNvPr id="53" name="直線單箭頭接點 52"/>
            <p:cNvCxnSpPr/>
            <p:nvPr/>
          </p:nvCxnSpPr>
          <p:spPr>
            <a:xfrm flipV="1">
              <a:off x="4179230" y="3767777"/>
              <a:ext cx="0" cy="31270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 name="群組 12"/>
          <p:cNvGrpSpPr/>
          <p:nvPr/>
        </p:nvGrpSpPr>
        <p:grpSpPr>
          <a:xfrm>
            <a:off x="5375201" y="1333251"/>
            <a:ext cx="628650" cy="1012422"/>
            <a:chOff x="4815276" y="3051365"/>
            <a:chExt cx="628650" cy="1012422"/>
          </a:xfrm>
        </p:grpSpPr>
        <p:sp>
          <p:nvSpPr>
            <p:cNvPr id="41" name="矩形 40"/>
            <p:cNvSpPr/>
            <p:nvPr/>
          </p:nvSpPr>
          <p:spPr>
            <a:xfrm>
              <a:off x="4903671" y="3051365"/>
              <a:ext cx="465153" cy="67759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p>
          </p:txBody>
        </p:sp>
        <p:sp>
          <p:nvSpPr>
            <p:cNvPr id="46" name="文字方塊 45"/>
            <p:cNvSpPr txBox="1"/>
            <p:nvPr/>
          </p:nvSpPr>
          <p:spPr>
            <a:xfrm>
              <a:off x="4815276" y="3167039"/>
              <a:ext cx="628650" cy="461665"/>
            </a:xfrm>
            <a:prstGeom prst="rect">
              <a:avLst/>
            </a:prstGeom>
            <a:noFill/>
          </p:spPr>
          <p:txBody>
            <a:bodyPr wrap="square" rtlCol="0">
              <a:spAutoFit/>
            </a:bodyPr>
            <a:lstStyle/>
            <a:p>
              <a:pPr algn="ctr"/>
              <a:r>
                <a:rPr lang="zh-CN" altLang="en-US" sz="2400" dirty="0"/>
                <a:t>学</a:t>
              </a:r>
              <a:endParaRPr lang="zh-TW" altLang="en-US" sz="2400" dirty="0"/>
            </a:p>
          </p:txBody>
        </p:sp>
        <p:cxnSp>
          <p:nvCxnSpPr>
            <p:cNvPr id="54" name="直線單箭頭接點 53"/>
            <p:cNvCxnSpPr/>
            <p:nvPr/>
          </p:nvCxnSpPr>
          <p:spPr>
            <a:xfrm flipV="1">
              <a:off x="5141641" y="3751079"/>
              <a:ext cx="0" cy="31270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cxnSp>
        <p:nvCxnSpPr>
          <p:cNvPr id="55" name="直線單箭頭接點 54"/>
          <p:cNvCxnSpPr/>
          <p:nvPr/>
        </p:nvCxnSpPr>
        <p:spPr>
          <a:xfrm flipV="1">
            <a:off x="6691349" y="2069465"/>
            <a:ext cx="0" cy="31270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單箭頭接點 56"/>
          <p:cNvCxnSpPr/>
          <p:nvPr/>
        </p:nvCxnSpPr>
        <p:spPr>
          <a:xfrm>
            <a:off x="3079656" y="2687678"/>
            <a:ext cx="478958" cy="0"/>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線單箭頭接點 58"/>
          <p:cNvCxnSpPr/>
          <p:nvPr/>
        </p:nvCxnSpPr>
        <p:spPr>
          <a:xfrm>
            <a:off x="4030077" y="2690453"/>
            <a:ext cx="478958" cy="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線單箭頭接點 59"/>
          <p:cNvCxnSpPr/>
          <p:nvPr/>
        </p:nvCxnSpPr>
        <p:spPr>
          <a:xfrm>
            <a:off x="4997123" y="2693228"/>
            <a:ext cx="478958" cy="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線單箭頭接點 60"/>
          <p:cNvCxnSpPr/>
          <p:nvPr/>
        </p:nvCxnSpPr>
        <p:spPr>
          <a:xfrm>
            <a:off x="5947537" y="2696003"/>
            <a:ext cx="478958" cy="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8" name="矩形 37"/>
          <p:cNvSpPr/>
          <p:nvPr/>
        </p:nvSpPr>
        <p:spPr>
          <a:xfrm>
            <a:off x="7436829" y="2401237"/>
            <a:ext cx="465153" cy="60581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p:sp>
        <p:nvSpPr>
          <p:cNvPr id="43" name="矩形 42"/>
          <p:cNvSpPr/>
          <p:nvPr/>
        </p:nvSpPr>
        <p:spPr>
          <a:xfrm>
            <a:off x="7402012" y="1365169"/>
            <a:ext cx="465153" cy="66547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p>
        </p:txBody>
      </p:sp>
      <p:sp>
        <p:nvSpPr>
          <p:cNvPr id="44" name="文字方塊 43"/>
          <p:cNvSpPr txBox="1"/>
          <p:nvPr/>
        </p:nvSpPr>
        <p:spPr>
          <a:xfrm>
            <a:off x="7306695" y="1592643"/>
            <a:ext cx="628650" cy="276999"/>
          </a:xfrm>
          <a:prstGeom prst="rect">
            <a:avLst/>
          </a:prstGeom>
          <a:noFill/>
        </p:spPr>
        <p:txBody>
          <a:bodyPr wrap="square" rtlCol="0">
            <a:spAutoFit/>
          </a:bodyPr>
          <a:lstStyle/>
          <a:p>
            <a:pPr algn="ctr"/>
            <a:r>
              <a:rPr lang="en-US" altLang="zh-CN" sz="1200" dirty="0"/>
              <a:t>&lt;</a:t>
            </a:r>
            <a:r>
              <a:rPr lang="en-US" altLang="zh-CN" sz="1200" dirty="0" err="1"/>
              <a:t>eos</a:t>
            </a:r>
            <a:r>
              <a:rPr lang="en-US" altLang="zh-CN" sz="1200" dirty="0"/>
              <a:t>&gt;</a:t>
            </a:r>
            <a:endParaRPr lang="zh-TW" altLang="en-US" sz="1200" dirty="0"/>
          </a:p>
        </p:txBody>
      </p:sp>
      <p:cxnSp>
        <p:nvCxnSpPr>
          <p:cNvPr id="48" name="直線單箭頭接點 47"/>
          <p:cNvCxnSpPr/>
          <p:nvPr/>
        </p:nvCxnSpPr>
        <p:spPr>
          <a:xfrm flipV="1">
            <a:off x="7639981" y="2052767"/>
            <a:ext cx="0" cy="31270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線單箭頭接點 48"/>
          <p:cNvCxnSpPr/>
          <p:nvPr/>
        </p:nvCxnSpPr>
        <p:spPr>
          <a:xfrm>
            <a:off x="6938518" y="2696003"/>
            <a:ext cx="478958" cy="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7" name="手繪多邊形 6"/>
          <p:cNvSpPr/>
          <p:nvPr/>
        </p:nvSpPr>
        <p:spPr>
          <a:xfrm>
            <a:off x="4006941" y="1710886"/>
            <a:ext cx="742950" cy="1853860"/>
          </a:xfrm>
          <a:custGeom>
            <a:avLst/>
            <a:gdLst>
              <a:gd name="connsiteX0" fmla="*/ 0 w 742950"/>
              <a:gd name="connsiteY0" fmla="*/ 0 h 1853860"/>
              <a:gd name="connsiteX1" fmla="*/ 247650 w 742950"/>
              <a:gd name="connsiteY1" fmla="*/ 438150 h 1853860"/>
              <a:gd name="connsiteX2" fmla="*/ 285750 w 742950"/>
              <a:gd name="connsiteY2" fmla="*/ 1638300 h 1853860"/>
              <a:gd name="connsiteX3" fmla="*/ 552450 w 742950"/>
              <a:gd name="connsiteY3" fmla="*/ 1828800 h 1853860"/>
              <a:gd name="connsiteX4" fmla="*/ 742950 w 742950"/>
              <a:gd name="connsiteY4" fmla="*/ 1333500 h 1853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1853860">
                <a:moveTo>
                  <a:pt x="0" y="0"/>
                </a:moveTo>
                <a:cubicBezTo>
                  <a:pt x="100012" y="82550"/>
                  <a:pt x="200025" y="165100"/>
                  <a:pt x="247650" y="438150"/>
                </a:cubicBezTo>
                <a:cubicBezTo>
                  <a:pt x="295275" y="711200"/>
                  <a:pt x="234950" y="1406525"/>
                  <a:pt x="285750" y="1638300"/>
                </a:cubicBezTo>
                <a:cubicBezTo>
                  <a:pt x="336550" y="1870075"/>
                  <a:pt x="476250" y="1879600"/>
                  <a:pt x="552450" y="1828800"/>
                </a:cubicBezTo>
                <a:cubicBezTo>
                  <a:pt x="628650" y="1778000"/>
                  <a:pt x="685800" y="1555750"/>
                  <a:pt x="742950" y="1333500"/>
                </a:cubicBez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9" name="手繪多邊形 88"/>
          <p:cNvSpPr/>
          <p:nvPr/>
        </p:nvSpPr>
        <p:spPr>
          <a:xfrm>
            <a:off x="4977019" y="1691848"/>
            <a:ext cx="742950" cy="1853860"/>
          </a:xfrm>
          <a:custGeom>
            <a:avLst/>
            <a:gdLst>
              <a:gd name="connsiteX0" fmla="*/ 0 w 742950"/>
              <a:gd name="connsiteY0" fmla="*/ 0 h 1853860"/>
              <a:gd name="connsiteX1" fmla="*/ 247650 w 742950"/>
              <a:gd name="connsiteY1" fmla="*/ 438150 h 1853860"/>
              <a:gd name="connsiteX2" fmla="*/ 285750 w 742950"/>
              <a:gd name="connsiteY2" fmla="*/ 1638300 h 1853860"/>
              <a:gd name="connsiteX3" fmla="*/ 552450 w 742950"/>
              <a:gd name="connsiteY3" fmla="*/ 1828800 h 1853860"/>
              <a:gd name="connsiteX4" fmla="*/ 742950 w 742950"/>
              <a:gd name="connsiteY4" fmla="*/ 1333500 h 1853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1853860">
                <a:moveTo>
                  <a:pt x="0" y="0"/>
                </a:moveTo>
                <a:cubicBezTo>
                  <a:pt x="100012" y="82550"/>
                  <a:pt x="200025" y="165100"/>
                  <a:pt x="247650" y="438150"/>
                </a:cubicBezTo>
                <a:cubicBezTo>
                  <a:pt x="295275" y="711200"/>
                  <a:pt x="234950" y="1406525"/>
                  <a:pt x="285750" y="1638300"/>
                </a:cubicBezTo>
                <a:cubicBezTo>
                  <a:pt x="336550" y="1870075"/>
                  <a:pt x="476250" y="1879600"/>
                  <a:pt x="552450" y="1828800"/>
                </a:cubicBezTo>
                <a:cubicBezTo>
                  <a:pt x="628650" y="1778000"/>
                  <a:pt x="685800" y="1555750"/>
                  <a:pt x="742950" y="1333500"/>
                </a:cubicBez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0" name="手繪多邊形 89"/>
          <p:cNvSpPr/>
          <p:nvPr/>
        </p:nvSpPr>
        <p:spPr>
          <a:xfrm>
            <a:off x="5948399" y="1710886"/>
            <a:ext cx="742950" cy="1853860"/>
          </a:xfrm>
          <a:custGeom>
            <a:avLst/>
            <a:gdLst>
              <a:gd name="connsiteX0" fmla="*/ 0 w 742950"/>
              <a:gd name="connsiteY0" fmla="*/ 0 h 1853860"/>
              <a:gd name="connsiteX1" fmla="*/ 247650 w 742950"/>
              <a:gd name="connsiteY1" fmla="*/ 438150 h 1853860"/>
              <a:gd name="connsiteX2" fmla="*/ 285750 w 742950"/>
              <a:gd name="connsiteY2" fmla="*/ 1638300 h 1853860"/>
              <a:gd name="connsiteX3" fmla="*/ 552450 w 742950"/>
              <a:gd name="connsiteY3" fmla="*/ 1828800 h 1853860"/>
              <a:gd name="connsiteX4" fmla="*/ 742950 w 742950"/>
              <a:gd name="connsiteY4" fmla="*/ 1333500 h 1853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1853860">
                <a:moveTo>
                  <a:pt x="0" y="0"/>
                </a:moveTo>
                <a:cubicBezTo>
                  <a:pt x="100012" y="82550"/>
                  <a:pt x="200025" y="165100"/>
                  <a:pt x="247650" y="438150"/>
                </a:cubicBezTo>
                <a:cubicBezTo>
                  <a:pt x="295275" y="711200"/>
                  <a:pt x="234950" y="1406525"/>
                  <a:pt x="285750" y="1638300"/>
                </a:cubicBezTo>
                <a:cubicBezTo>
                  <a:pt x="336550" y="1870075"/>
                  <a:pt x="476250" y="1879600"/>
                  <a:pt x="552450" y="1828800"/>
                </a:cubicBezTo>
                <a:cubicBezTo>
                  <a:pt x="628650" y="1778000"/>
                  <a:pt x="685800" y="1555750"/>
                  <a:pt x="742950" y="1333500"/>
                </a:cubicBez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1" name="手繪多邊形 90"/>
          <p:cNvSpPr/>
          <p:nvPr/>
        </p:nvSpPr>
        <p:spPr>
          <a:xfrm>
            <a:off x="6919865" y="1668506"/>
            <a:ext cx="742950" cy="1853860"/>
          </a:xfrm>
          <a:custGeom>
            <a:avLst/>
            <a:gdLst>
              <a:gd name="connsiteX0" fmla="*/ 0 w 742950"/>
              <a:gd name="connsiteY0" fmla="*/ 0 h 1853860"/>
              <a:gd name="connsiteX1" fmla="*/ 247650 w 742950"/>
              <a:gd name="connsiteY1" fmla="*/ 438150 h 1853860"/>
              <a:gd name="connsiteX2" fmla="*/ 285750 w 742950"/>
              <a:gd name="connsiteY2" fmla="*/ 1638300 h 1853860"/>
              <a:gd name="connsiteX3" fmla="*/ 552450 w 742950"/>
              <a:gd name="connsiteY3" fmla="*/ 1828800 h 1853860"/>
              <a:gd name="connsiteX4" fmla="*/ 742950 w 742950"/>
              <a:gd name="connsiteY4" fmla="*/ 1333500 h 1853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1853860">
                <a:moveTo>
                  <a:pt x="0" y="0"/>
                </a:moveTo>
                <a:cubicBezTo>
                  <a:pt x="100012" y="82550"/>
                  <a:pt x="200025" y="165100"/>
                  <a:pt x="247650" y="438150"/>
                </a:cubicBezTo>
                <a:cubicBezTo>
                  <a:pt x="295275" y="711200"/>
                  <a:pt x="234950" y="1406525"/>
                  <a:pt x="285750" y="1638300"/>
                </a:cubicBezTo>
                <a:cubicBezTo>
                  <a:pt x="336550" y="1870075"/>
                  <a:pt x="476250" y="1879600"/>
                  <a:pt x="552450" y="1828800"/>
                </a:cubicBezTo>
                <a:cubicBezTo>
                  <a:pt x="628650" y="1778000"/>
                  <a:pt x="685800" y="1555750"/>
                  <a:pt x="742950" y="1333500"/>
                </a:cubicBez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0" name="矩形 49">
            <a:extLst>
              <a:ext uri="{FF2B5EF4-FFF2-40B4-BE49-F238E27FC236}">
                <a16:creationId xmlns:a16="http://schemas.microsoft.com/office/drawing/2014/main" id="{0770703E-DBE0-464C-85F2-C13FCD483315}"/>
              </a:ext>
            </a:extLst>
          </p:cNvPr>
          <p:cNvSpPr/>
          <p:nvPr/>
        </p:nvSpPr>
        <p:spPr>
          <a:xfrm>
            <a:off x="3598288" y="3406586"/>
            <a:ext cx="465153" cy="66547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p>
        </p:txBody>
      </p:sp>
      <p:sp>
        <p:nvSpPr>
          <p:cNvPr id="56" name="文字方塊 21">
            <a:extLst>
              <a:ext uri="{FF2B5EF4-FFF2-40B4-BE49-F238E27FC236}">
                <a16:creationId xmlns:a16="http://schemas.microsoft.com/office/drawing/2014/main" id="{184B9F73-4775-4311-931F-B8C3A9F53092}"/>
              </a:ext>
            </a:extLst>
          </p:cNvPr>
          <p:cNvSpPr txBox="1"/>
          <p:nvPr/>
        </p:nvSpPr>
        <p:spPr>
          <a:xfrm>
            <a:off x="3516538" y="3510146"/>
            <a:ext cx="628650" cy="461665"/>
          </a:xfrm>
          <a:prstGeom prst="rect">
            <a:avLst/>
          </a:prstGeom>
          <a:noFill/>
        </p:spPr>
        <p:txBody>
          <a:bodyPr wrap="square" rtlCol="0">
            <a:spAutoFit/>
          </a:bodyPr>
          <a:lstStyle/>
          <a:p>
            <a:pPr algn="ctr"/>
            <a:r>
              <a:rPr lang="en-US" altLang="zh-CN" sz="2400" dirty="0"/>
              <a:t>$</a:t>
            </a:r>
            <a:endParaRPr lang="zh-TW" altLang="en-US" sz="2400" dirty="0"/>
          </a:p>
        </p:txBody>
      </p:sp>
      <p:cxnSp>
        <p:nvCxnSpPr>
          <p:cNvPr id="58" name="直線單箭頭接點 51">
            <a:extLst>
              <a:ext uri="{FF2B5EF4-FFF2-40B4-BE49-F238E27FC236}">
                <a16:creationId xmlns:a16="http://schemas.microsoft.com/office/drawing/2014/main" id="{D72D9241-DEA6-4D6B-8DE2-6F86907CB05E}"/>
              </a:ext>
            </a:extLst>
          </p:cNvPr>
          <p:cNvCxnSpPr/>
          <p:nvPr/>
        </p:nvCxnSpPr>
        <p:spPr>
          <a:xfrm flipV="1">
            <a:off x="3810717" y="3007051"/>
            <a:ext cx="0" cy="31270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3" name="矩形 2">
            <a:extLst>
              <a:ext uri="{FF2B5EF4-FFF2-40B4-BE49-F238E27FC236}">
                <a16:creationId xmlns:a16="http://schemas.microsoft.com/office/drawing/2014/main" id="{AF314154-0FC4-4C88-A877-D43AB6096689}"/>
              </a:ext>
            </a:extLst>
          </p:cNvPr>
          <p:cNvSpPr/>
          <p:nvPr/>
        </p:nvSpPr>
        <p:spPr>
          <a:xfrm>
            <a:off x="1295400" y="4765650"/>
            <a:ext cx="8629994" cy="1200329"/>
          </a:xfrm>
          <a:prstGeom prst="rect">
            <a:avLst/>
          </a:prstGeom>
        </p:spPr>
        <p:txBody>
          <a:bodyPr wrap="square">
            <a:spAutoFit/>
          </a:bodyPr>
          <a:lstStyle/>
          <a:p>
            <a:pPr lvl="1"/>
            <a:r>
              <a:rPr lang="zh-CN" altLang="en-US" dirty="0"/>
              <a:t>自回归的方式可以生成一个无限长度的序列。</a:t>
            </a:r>
            <a:endParaRPr lang="en-US" altLang="zh-CN" dirty="0"/>
          </a:p>
          <a:p>
            <a:pPr lvl="1"/>
            <a:r>
              <a:rPr lang="zh-CN" altLang="en-US" dirty="0"/>
              <a:t>为了避免这种情况，通常会设置一个特殊的符号“</a:t>
            </a:r>
            <a:r>
              <a:rPr lang="en-US" altLang="zh-CN" dirty="0"/>
              <a:t>&lt;</a:t>
            </a:r>
            <a:r>
              <a:rPr lang="en-US" altLang="zh-CN" dirty="0" err="1"/>
              <a:t>eos</a:t>
            </a:r>
            <a:r>
              <a:rPr lang="en-US" altLang="zh-CN" dirty="0"/>
              <a:t>&gt;”</a:t>
            </a:r>
            <a:r>
              <a:rPr lang="zh-CN" altLang="en-US" dirty="0"/>
              <a:t>来表示序列的结束。在训练时，每个序列样本的结尾都加上符号“</a:t>
            </a:r>
            <a:r>
              <a:rPr lang="en-US" altLang="zh-CN" dirty="0"/>
              <a:t>&lt;</a:t>
            </a:r>
            <a:r>
              <a:rPr lang="en-US" altLang="zh-CN" dirty="0" err="1"/>
              <a:t>eos</a:t>
            </a:r>
            <a:r>
              <a:rPr lang="en-US" altLang="zh-CN" dirty="0"/>
              <a:t>&gt;”</a:t>
            </a:r>
            <a:r>
              <a:rPr lang="zh-CN" altLang="en-US" dirty="0"/>
              <a:t>。在测试时，一旦生成了符号“</a:t>
            </a:r>
            <a:r>
              <a:rPr lang="en-US" altLang="zh-CN" dirty="0"/>
              <a:t>&lt;</a:t>
            </a:r>
            <a:r>
              <a:rPr lang="en-US" altLang="zh-CN" dirty="0" err="1"/>
              <a:t>eos</a:t>
            </a:r>
            <a:r>
              <a:rPr lang="en-US" altLang="zh-CN" dirty="0"/>
              <a:t>&gt;”</a:t>
            </a:r>
            <a:r>
              <a:rPr lang="zh-CN" altLang="en-US" dirty="0"/>
              <a:t>，就中止生成过程。</a:t>
            </a:r>
          </a:p>
        </p:txBody>
      </p:sp>
    </p:spTree>
    <p:extLst>
      <p:ext uri="{BB962C8B-B14F-4D97-AF65-F5344CB8AC3E}">
        <p14:creationId xmlns:p14="http://schemas.microsoft.com/office/powerpoint/2010/main" val="1731135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9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9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39" grpId="0" animBg="1"/>
      <p:bldP spid="42" grpId="0" animBg="1"/>
      <p:bldP spid="22" grpId="0"/>
      <p:bldP spid="47" grpId="0"/>
      <p:bldP spid="38" grpId="0" animBg="1"/>
      <p:bldP spid="43" grpId="0" animBg="1"/>
      <p:bldP spid="44" grpId="0"/>
      <p:bldP spid="7" grpId="0" animBg="1"/>
      <p:bldP spid="89" grpId="0" animBg="1"/>
      <p:bldP spid="90" grpId="0" animBg="1"/>
      <p:bldP spid="91" grpId="0" animBg="1"/>
      <p:bldP spid="50" grpId="0" animBg="1"/>
      <p:bldP spid="5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E2D4E0-F33F-4649-B190-1A5D754D755E}"/>
              </a:ext>
            </a:extLst>
          </p:cNvPr>
          <p:cNvSpPr>
            <a:spLocks noGrp="1"/>
          </p:cNvSpPr>
          <p:nvPr>
            <p:ph type="title"/>
          </p:nvPr>
        </p:nvSpPr>
        <p:spPr/>
        <p:txBody>
          <a:bodyPr/>
          <a:lstStyle/>
          <a:p>
            <a:r>
              <a:rPr lang="zh-CN" altLang="en-US" dirty="0"/>
              <a:t>生成最可能序列</a:t>
            </a:r>
          </a:p>
        </p:txBody>
      </p:sp>
      <p:sp>
        <p:nvSpPr>
          <p:cNvPr id="3" name="内容占位符 2">
            <a:extLst>
              <a:ext uri="{FF2B5EF4-FFF2-40B4-BE49-F238E27FC236}">
                <a16:creationId xmlns:a16="http://schemas.microsoft.com/office/drawing/2014/main" id="{3D4B5794-1E37-4EF0-A5DE-8CCDA078C65B}"/>
              </a:ext>
            </a:extLst>
          </p:cNvPr>
          <p:cNvSpPr>
            <a:spLocks noGrp="1"/>
          </p:cNvSpPr>
          <p:nvPr>
            <p:ph sz="quarter" idx="1"/>
          </p:nvPr>
        </p:nvSpPr>
        <p:spPr/>
        <p:txBody>
          <a:bodyPr/>
          <a:lstStyle/>
          <a:p>
            <a:r>
              <a:rPr lang="zh-CN" altLang="en-US" dirty="0"/>
              <a:t>当使用自回归模型生成一个最可能的序列时，生成过程是一种从左到右的贪婪式搜索过程。在每一步都生成最可能的词。</a:t>
            </a:r>
            <a:endParaRPr lang="en-US" altLang="zh-CN" dirty="0"/>
          </a:p>
          <a:p>
            <a:r>
              <a:rPr lang="zh-CN" altLang="en-US" dirty="0"/>
              <a:t>这种贪婪式的搜索方式是次优的，生成的序列并不保证是全局最优的。</a:t>
            </a:r>
          </a:p>
        </p:txBody>
      </p:sp>
      <p:pic>
        <p:nvPicPr>
          <p:cNvPr id="5" name="图片 4">
            <a:extLst>
              <a:ext uri="{FF2B5EF4-FFF2-40B4-BE49-F238E27FC236}">
                <a16:creationId xmlns:a16="http://schemas.microsoft.com/office/drawing/2014/main" id="{1904B30F-F306-41AE-A218-73F505EB58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1" y="4038600"/>
            <a:ext cx="6216993" cy="1143000"/>
          </a:xfrm>
          <a:prstGeom prst="rect">
            <a:avLst/>
          </a:prstGeom>
        </p:spPr>
      </p:pic>
    </p:spTree>
    <p:extLst>
      <p:ext uri="{BB962C8B-B14F-4D97-AF65-F5344CB8AC3E}">
        <p14:creationId xmlns:p14="http://schemas.microsoft.com/office/powerpoint/2010/main" val="12279871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67856D-F309-4E34-92CB-6F54714EAB98}"/>
              </a:ext>
            </a:extLst>
          </p:cNvPr>
          <p:cNvSpPr>
            <a:spLocks noGrp="1"/>
          </p:cNvSpPr>
          <p:nvPr>
            <p:ph type="title"/>
          </p:nvPr>
        </p:nvSpPr>
        <p:spPr/>
        <p:txBody>
          <a:bodyPr/>
          <a:lstStyle/>
          <a:p>
            <a:r>
              <a:rPr lang="zh-CN" altLang="en-US" dirty="0"/>
              <a:t>束搜索</a:t>
            </a:r>
          </a:p>
        </p:txBody>
      </p:sp>
      <p:sp>
        <p:nvSpPr>
          <p:cNvPr id="3" name="内容占位符 2">
            <a:extLst>
              <a:ext uri="{FF2B5EF4-FFF2-40B4-BE49-F238E27FC236}">
                <a16:creationId xmlns:a16="http://schemas.microsoft.com/office/drawing/2014/main" id="{59999566-437A-44B0-BC77-45AE652F8AF0}"/>
              </a:ext>
            </a:extLst>
          </p:cNvPr>
          <p:cNvSpPr>
            <a:spLocks noGrp="1"/>
          </p:cNvSpPr>
          <p:nvPr>
            <p:ph sz="quarter" idx="1"/>
          </p:nvPr>
        </p:nvSpPr>
        <p:spPr/>
        <p:txBody>
          <a:bodyPr/>
          <a:lstStyle/>
          <a:p>
            <a:r>
              <a:rPr lang="zh-CN" altLang="en-US" dirty="0"/>
              <a:t>一种常用的减少搜索错误的启发式方法是束搜索（</a:t>
            </a:r>
            <a:r>
              <a:rPr lang="en-US" altLang="zh-CN" dirty="0"/>
              <a:t>Beam Search</a:t>
            </a:r>
            <a:r>
              <a:rPr lang="zh-CN" altLang="en-US" dirty="0"/>
              <a:t>）。</a:t>
            </a:r>
            <a:endParaRPr lang="en-US" altLang="zh-CN" dirty="0"/>
          </a:p>
          <a:p>
            <a:pPr lvl="1"/>
            <a:r>
              <a:rPr lang="zh-CN" altLang="en-US" dirty="0"/>
              <a:t>在每一步的生成中，生成</a:t>
            </a:r>
            <a:r>
              <a:rPr lang="en-US" altLang="zh-CN" dirty="0"/>
              <a:t>K </a:t>
            </a:r>
            <a:r>
              <a:rPr lang="zh-CN" altLang="en-US" dirty="0"/>
              <a:t>个最可能的前缀序列，其中</a:t>
            </a:r>
            <a:r>
              <a:rPr lang="en-US" altLang="zh-CN" dirty="0"/>
              <a:t>K </a:t>
            </a:r>
            <a:r>
              <a:rPr lang="zh-CN" altLang="en-US" dirty="0"/>
              <a:t>为束的大小（</a:t>
            </a:r>
            <a:r>
              <a:rPr lang="en-US" altLang="zh-CN" dirty="0"/>
              <a:t>Beam Size</a:t>
            </a:r>
            <a:r>
              <a:rPr lang="zh-CN" altLang="en-US" dirty="0"/>
              <a:t>），是一个超参数。</a:t>
            </a:r>
          </a:p>
        </p:txBody>
      </p:sp>
      <p:pic>
        <p:nvPicPr>
          <p:cNvPr id="5" name="图片 4">
            <a:extLst>
              <a:ext uri="{FF2B5EF4-FFF2-40B4-BE49-F238E27FC236}">
                <a16:creationId xmlns:a16="http://schemas.microsoft.com/office/drawing/2014/main" id="{E621265D-7A09-480E-A323-B4A8F6CFA1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600" y="3137110"/>
            <a:ext cx="4985788" cy="3026308"/>
          </a:xfrm>
          <a:prstGeom prst="rect">
            <a:avLst/>
          </a:prstGeom>
        </p:spPr>
      </p:pic>
    </p:spTree>
    <p:extLst>
      <p:ext uri="{BB962C8B-B14F-4D97-AF65-F5344CB8AC3E}">
        <p14:creationId xmlns:p14="http://schemas.microsoft.com/office/powerpoint/2010/main" val="10931853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F344C3-5286-47EC-B30D-C8028EE98C0D}"/>
              </a:ext>
            </a:extLst>
          </p:cNvPr>
          <p:cNvSpPr>
            <a:spLocks noGrp="1"/>
          </p:cNvSpPr>
          <p:nvPr>
            <p:ph type="title"/>
          </p:nvPr>
        </p:nvSpPr>
        <p:spPr/>
        <p:txBody>
          <a:bodyPr/>
          <a:lstStyle/>
          <a:p>
            <a:r>
              <a:rPr lang="en-US" altLang="zh-CN" dirty="0"/>
              <a:t>N</a:t>
            </a:r>
            <a:r>
              <a:rPr lang="zh-CN" altLang="en-US" dirty="0"/>
              <a:t>元统计模型</a:t>
            </a:r>
          </a:p>
        </p:txBody>
      </p:sp>
      <p:pic>
        <p:nvPicPr>
          <p:cNvPr id="5" name="内容占位符 4">
            <a:extLst>
              <a:ext uri="{FF2B5EF4-FFF2-40B4-BE49-F238E27FC236}">
                <a16:creationId xmlns:a16="http://schemas.microsoft.com/office/drawing/2014/main" id="{3E1271E5-4B06-4295-9EFF-26F1AE6F1D05}"/>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2514600" y="1295400"/>
            <a:ext cx="6689446" cy="2296946"/>
          </a:xfrm>
        </p:spPr>
      </p:pic>
      <p:pic>
        <p:nvPicPr>
          <p:cNvPr id="7" name="图片 6">
            <a:extLst>
              <a:ext uri="{FF2B5EF4-FFF2-40B4-BE49-F238E27FC236}">
                <a16:creationId xmlns:a16="http://schemas.microsoft.com/office/drawing/2014/main" id="{C2CA0D17-C0F9-4811-8719-2F8C64C30C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0" y="4343400"/>
            <a:ext cx="5115520" cy="990600"/>
          </a:xfrm>
          <a:prstGeom prst="rect">
            <a:avLst/>
          </a:prstGeom>
        </p:spPr>
      </p:pic>
    </p:spTree>
    <p:extLst>
      <p:ext uri="{BB962C8B-B14F-4D97-AF65-F5344CB8AC3E}">
        <p14:creationId xmlns:p14="http://schemas.microsoft.com/office/powerpoint/2010/main" val="22001494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C8DBE0D-1F78-4BC1-9B8E-39EA81C4CC3C}"/>
              </a:ext>
            </a:extLst>
          </p:cNvPr>
          <p:cNvSpPr>
            <a:spLocks noGrp="1"/>
          </p:cNvSpPr>
          <p:nvPr>
            <p:ph type="title"/>
          </p:nvPr>
        </p:nvSpPr>
        <p:spPr/>
        <p:txBody>
          <a:bodyPr/>
          <a:lstStyle/>
          <a:p>
            <a:r>
              <a:rPr lang="zh-CN" altLang="en-US" dirty="0"/>
              <a:t>平滑技术</a:t>
            </a:r>
          </a:p>
        </p:txBody>
      </p:sp>
      <p:sp>
        <p:nvSpPr>
          <p:cNvPr id="3" name="内容占位符 2">
            <a:extLst>
              <a:ext uri="{FF2B5EF4-FFF2-40B4-BE49-F238E27FC236}">
                <a16:creationId xmlns:a16="http://schemas.microsoft.com/office/drawing/2014/main" id="{1A24784E-54D6-421A-91CF-391EE84E1260}"/>
              </a:ext>
            </a:extLst>
          </p:cNvPr>
          <p:cNvSpPr>
            <a:spLocks noGrp="1"/>
          </p:cNvSpPr>
          <p:nvPr>
            <p:ph sz="quarter" idx="1"/>
          </p:nvPr>
        </p:nvSpPr>
        <p:spPr/>
        <p:txBody>
          <a:bodyPr/>
          <a:lstStyle/>
          <a:p>
            <a:r>
              <a:rPr lang="zh-CN" altLang="en-US" dirty="0"/>
              <a:t> </a:t>
            </a:r>
            <a:r>
              <a:rPr lang="en-US" altLang="zh-CN" dirty="0"/>
              <a:t>N</a:t>
            </a:r>
            <a:r>
              <a:rPr lang="zh-CN" altLang="en-US" dirty="0"/>
              <a:t>元模型的一个主要问题是</a:t>
            </a:r>
            <a:r>
              <a:rPr lang="zh-CN" altLang="en-US" dirty="0">
                <a:solidFill>
                  <a:srgbClr val="FF0000"/>
                </a:solidFill>
              </a:rPr>
              <a:t>数据稀疏问题</a:t>
            </a:r>
            <a:r>
              <a:rPr lang="zh-CN" altLang="en-US" dirty="0"/>
              <a:t>。</a:t>
            </a:r>
            <a:endParaRPr lang="en-US" altLang="zh-CN" dirty="0"/>
          </a:p>
          <a:p>
            <a:pPr lvl="1"/>
            <a:r>
              <a:rPr lang="zh-CN" altLang="en-US" dirty="0"/>
              <a:t>数据稀疏问题的一种解决方法是平滑技术（</a:t>
            </a:r>
            <a:r>
              <a:rPr lang="en-US" altLang="zh-CN" dirty="0"/>
              <a:t>Smoothing</a:t>
            </a:r>
            <a:r>
              <a:rPr lang="zh-CN" altLang="en-US" dirty="0"/>
              <a:t>），即给一些没有出现的词组合赋予一定先验概率。平滑技术是</a:t>
            </a:r>
            <a:r>
              <a:rPr lang="en-US" altLang="zh-CN" dirty="0"/>
              <a:t>N</a:t>
            </a:r>
            <a:r>
              <a:rPr lang="zh-CN" altLang="en-US" dirty="0"/>
              <a:t>元模型中的一项必不可少的技术，比如加法平滑的计算公式为：</a:t>
            </a:r>
            <a:endParaRPr lang="en-US" altLang="zh-CN" dirty="0"/>
          </a:p>
          <a:p>
            <a:pPr lvl="1"/>
            <a:endParaRPr lang="en-US" altLang="zh-CN" dirty="0"/>
          </a:p>
          <a:p>
            <a:pPr lvl="1"/>
            <a:endParaRPr lang="en-US" altLang="zh-CN" dirty="0"/>
          </a:p>
          <a:p>
            <a:pPr lvl="1"/>
            <a:endParaRPr lang="en-US" altLang="zh-CN" dirty="0"/>
          </a:p>
          <a:p>
            <a:pPr lvl="1"/>
            <a:endParaRPr lang="en-US" altLang="zh-CN" dirty="0"/>
          </a:p>
          <a:p>
            <a:pPr lvl="1"/>
            <a:r>
              <a:rPr lang="en-US" altLang="zh-CN" dirty="0"/>
              <a:t>δ = 1</a:t>
            </a:r>
            <a:r>
              <a:rPr lang="zh-CN" altLang="en-US" dirty="0"/>
              <a:t>时，称为</a:t>
            </a:r>
            <a:r>
              <a:rPr lang="zh-CN" altLang="en-US" dirty="0">
                <a:solidFill>
                  <a:srgbClr val="FF0000"/>
                </a:solidFill>
              </a:rPr>
              <a:t>加</a:t>
            </a:r>
            <a:r>
              <a:rPr lang="en-US" altLang="zh-CN" dirty="0">
                <a:solidFill>
                  <a:srgbClr val="FF0000"/>
                </a:solidFill>
              </a:rPr>
              <a:t>1</a:t>
            </a:r>
            <a:r>
              <a:rPr lang="zh-CN" altLang="en-US" dirty="0">
                <a:solidFill>
                  <a:srgbClr val="FF0000"/>
                </a:solidFill>
              </a:rPr>
              <a:t>平滑</a:t>
            </a:r>
            <a:r>
              <a:rPr lang="zh-CN" altLang="en-US" dirty="0"/>
              <a:t>。</a:t>
            </a:r>
          </a:p>
        </p:txBody>
      </p:sp>
      <p:pic>
        <p:nvPicPr>
          <p:cNvPr id="5" name="图片 4">
            <a:extLst>
              <a:ext uri="{FF2B5EF4-FFF2-40B4-BE49-F238E27FC236}">
                <a16:creationId xmlns:a16="http://schemas.microsoft.com/office/drawing/2014/main" id="{2ED16A46-4905-47CA-8776-0C620E0454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1" y="3429000"/>
            <a:ext cx="5818459" cy="943330"/>
          </a:xfrm>
          <a:prstGeom prst="rect">
            <a:avLst/>
          </a:prstGeom>
        </p:spPr>
      </p:pic>
    </p:spTree>
    <p:extLst>
      <p:ext uri="{BB962C8B-B14F-4D97-AF65-F5344CB8AC3E}">
        <p14:creationId xmlns:p14="http://schemas.microsoft.com/office/powerpoint/2010/main" val="7878122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15CBC63-31F0-4C86-BB5B-429001E7E484}"/>
              </a:ext>
            </a:extLst>
          </p:cNvPr>
          <p:cNvSpPr>
            <a:spLocks noGrp="1"/>
          </p:cNvSpPr>
          <p:nvPr>
            <p:ph type="title"/>
          </p:nvPr>
        </p:nvSpPr>
        <p:spPr/>
        <p:txBody>
          <a:bodyPr/>
          <a:lstStyle/>
          <a:p>
            <a:r>
              <a:rPr lang="zh-CN" altLang="en-US" dirty="0"/>
              <a:t>深度序列模型</a:t>
            </a:r>
          </a:p>
        </p:txBody>
      </p:sp>
      <p:pic>
        <p:nvPicPr>
          <p:cNvPr id="9" name="内容占位符 8">
            <a:extLst>
              <a:ext uri="{FF2B5EF4-FFF2-40B4-BE49-F238E27FC236}">
                <a16:creationId xmlns:a16="http://schemas.microsoft.com/office/drawing/2014/main" id="{5D0BB9D4-D8FD-4ABA-B331-E29BAD4DC396}"/>
              </a:ext>
            </a:extLst>
          </p:cNvPr>
          <p:cNvPicPr>
            <a:picLocks noGrp="1" noChangeAspect="1"/>
          </p:cNvPicPr>
          <p:nvPr>
            <p:ph sz="quarter" idx="4294967295"/>
          </p:nvPr>
        </p:nvPicPr>
        <p:blipFill>
          <a:blip r:embed="rId2">
            <a:extLst>
              <a:ext uri="{28A0092B-C50C-407E-A947-70E740481C1C}">
                <a14:useLocalDpi xmlns:a14="http://schemas.microsoft.com/office/drawing/2010/main" val="0"/>
              </a:ext>
            </a:extLst>
          </a:blip>
          <a:stretch>
            <a:fillRect/>
          </a:stretch>
        </p:blipFill>
        <p:spPr>
          <a:xfrm>
            <a:off x="2659063" y="1752601"/>
            <a:ext cx="6645275" cy="2460625"/>
          </a:xfrm>
        </p:spPr>
      </p:pic>
      <p:sp>
        <p:nvSpPr>
          <p:cNvPr id="10" name="矩形 9">
            <a:extLst>
              <a:ext uri="{FF2B5EF4-FFF2-40B4-BE49-F238E27FC236}">
                <a16:creationId xmlns:a16="http://schemas.microsoft.com/office/drawing/2014/main" id="{15312BAA-103F-45F0-8B03-0C9DCD283BF5}"/>
              </a:ext>
            </a:extLst>
          </p:cNvPr>
          <p:cNvSpPr/>
          <p:nvPr/>
        </p:nvSpPr>
        <p:spPr>
          <a:xfrm>
            <a:off x="2659062" y="4953000"/>
            <a:ext cx="7094538" cy="369332"/>
          </a:xfrm>
          <a:prstGeom prst="rect">
            <a:avLst/>
          </a:prstGeom>
        </p:spPr>
        <p:txBody>
          <a:bodyPr wrap="square">
            <a:spAutoFit/>
          </a:bodyPr>
          <a:lstStyle/>
          <a:p>
            <a:r>
              <a:rPr lang="zh-CN" altLang="en-US" dirty="0"/>
              <a:t>深度序列模型一般可以分为三个部分：嵌入层、特征层、输出层。</a:t>
            </a:r>
          </a:p>
        </p:txBody>
      </p:sp>
    </p:spTree>
    <p:extLst>
      <p:ext uri="{BB962C8B-B14F-4D97-AF65-F5344CB8AC3E}">
        <p14:creationId xmlns:p14="http://schemas.microsoft.com/office/powerpoint/2010/main" val="38380370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B62304-B2C1-40D6-BE50-F3983F30C19E}"/>
              </a:ext>
            </a:extLst>
          </p:cNvPr>
          <p:cNvSpPr>
            <a:spLocks noGrp="1"/>
          </p:cNvSpPr>
          <p:nvPr>
            <p:ph type="title"/>
          </p:nvPr>
        </p:nvSpPr>
        <p:spPr/>
        <p:txBody>
          <a:bodyPr/>
          <a:lstStyle/>
          <a:p>
            <a:r>
              <a:rPr lang="zh-CN" altLang="en-US" dirty="0"/>
              <a:t>嵌入层</a:t>
            </a:r>
          </a:p>
        </p:txBody>
      </p:sp>
      <p:pic>
        <p:nvPicPr>
          <p:cNvPr id="4" name="图片 3">
            <a:extLst>
              <a:ext uri="{FF2B5EF4-FFF2-40B4-BE49-F238E27FC236}">
                <a16:creationId xmlns:a16="http://schemas.microsoft.com/office/drawing/2014/main" id="{E0FAEDA6-6F23-4B33-9F4D-703F2AA4B1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1" y="1524000"/>
            <a:ext cx="6684003" cy="1186574"/>
          </a:xfrm>
          <a:prstGeom prst="rect">
            <a:avLst/>
          </a:prstGeom>
        </p:spPr>
      </p:pic>
      <p:pic>
        <p:nvPicPr>
          <p:cNvPr id="6" name="图片 5">
            <a:extLst>
              <a:ext uri="{FF2B5EF4-FFF2-40B4-BE49-F238E27FC236}">
                <a16:creationId xmlns:a16="http://schemas.microsoft.com/office/drawing/2014/main" id="{CE1FB42F-9B27-4DD8-9C79-30ED750DF8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2819401"/>
            <a:ext cx="4800726" cy="2171757"/>
          </a:xfrm>
          <a:prstGeom prst="rect">
            <a:avLst/>
          </a:prstGeom>
        </p:spPr>
      </p:pic>
      <p:pic>
        <p:nvPicPr>
          <p:cNvPr id="8" name="图片 7">
            <a:extLst>
              <a:ext uri="{FF2B5EF4-FFF2-40B4-BE49-F238E27FC236}">
                <a16:creationId xmlns:a16="http://schemas.microsoft.com/office/drawing/2014/main" id="{D114693E-9FB3-4C47-AFD0-EC118F20F5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4789" y="5410201"/>
            <a:ext cx="5851224" cy="408225"/>
          </a:xfrm>
          <a:prstGeom prst="rect">
            <a:avLst/>
          </a:prstGeom>
        </p:spPr>
      </p:pic>
    </p:spTree>
    <p:extLst>
      <p:ext uri="{BB962C8B-B14F-4D97-AF65-F5344CB8AC3E}">
        <p14:creationId xmlns:p14="http://schemas.microsoft.com/office/powerpoint/2010/main" val="19894596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词嵌入（</a:t>
            </a:r>
            <a:r>
              <a:rPr lang="en-US" altLang="zh-CN" dirty="0"/>
              <a:t>Word Embeddings</a:t>
            </a:r>
            <a:r>
              <a:rPr lang="zh-CN" altLang="en-US" dirty="0"/>
              <a:t>）</a:t>
            </a:r>
          </a:p>
        </p:txBody>
      </p:sp>
      <p:pic>
        <p:nvPicPr>
          <p:cNvPr id="1026" name="Picture 2" descr="http://sebastianruder.com/content/images/2016/04/word_embeddings_colah.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29201" y="1676401"/>
            <a:ext cx="4740795" cy="3881437"/>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4419600" y="5906571"/>
            <a:ext cx="4493538" cy="369332"/>
          </a:xfrm>
          <a:prstGeom prst="rect">
            <a:avLst/>
          </a:prstGeom>
        </p:spPr>
        <p:txBody>
          <a:bodyPr wrap="none">
            <a:spAutoFit/>
          </a:bodyPr>
          <a:lstStyle/>
          <a:p>
            <a:r>
              <a:rPr lang="zh-CN" altLang="en-US" dirty="0"/>
              <a:t>https://indico.io/blog/visualizing-with-t-sne/</a:t>
            </a:r>
          </a:p>
        </p:txBody>
      </p:sp>
      <p:sp>
        <p:nvSpPr>
          <p:cNvPr id="4" name="文本框 3"/>
          <p:cNvSpPr txBox="1"/>
          <p:nvPr/>
        </p:nvSpPr>
        <p:spPr>
          <a:xfrm>
            <a:off x="2286001" y="2057401"/>
            <a:ext cx="800219" cy="461665"/>
          </a:xfrm>
          <a:prstGeom prst="rect">
            <a:avLst/>
          </a:prstGeom>
          <a:noFill/>
        </p:spPr>
        <p:txBody>
          <a:bodyPr wrap="none" rtlCol="0">
            <a:spAutoFit/>
          </a:bodyPr>
          <a:lstStyle/>
          <a:p>
            <a:r>
              <a:rPr lang="zh-CN" altLang="en-US" sz="2400" dirty="0"/>
              <a:t>上海</a:t>
            </a:r>
          </a:p>
        </p:txBody>
      </p:sp>
      <p:sp>
        <p:nvSpPr>
          <p:cNvPr id="6" name="文本框 5"/>
          <p:cNvSpPr txBox="1"/>
          <p:nvPr/>
        </p:nvSpPr>
        <p:spPr>
          <a:xfrm>
            <a:off x="2286001" y="2514601"/>
            <a:ext cx="800219" cy="461665"/>
          </a:xfrm>
          <a:prstGeom prst="rect">
            <a:avLst/>
          </a:prstGeom>
          <a:noFill/>
        </p:spPr>
        <p:txBody>
          <a:bodyPr wrap="none" rtlCol="0">
            <a:spAutoFit/>
          </a:bodyPr>
          <a:lstStyle/>
          <a:p>
            <a:r>
              <a:rPr lang="zh-CN" altLang="en-US" sz="2400" dirty="0"/>
              <a:t>北京</a:t>
            </a:r>
          </a:p>
        </p:txBody>
      </p:sp>
      <p:cxnSp>
        <p:nvCxnSpPr>
          <p:cNvPr id="7" name="曲线连接符 6"/>
          <p:cNvCxnSpPr>
            <a:stCxn id="4" idx="3"/>
          </p:cNvCxnSpPr>
          <p:nvPr/>
        </p:nvCxnSpPr>
        <p:spPr>
          <a:xfrm>
            <a:off x="3086220" y="2288234"/>
            <a:ext cx="3009781" cy="378767"/>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曲线连接符 8"/>
          <p:cNvCxnSpPr>
            <a:stCxn id="6" idx="3"/>
          </p:cNvCxnSpPr>
          <p:nvPr/>
        </p:nvCxnSpPr>
        <p:spPr>
          <a:xfrm>
            <a:off x="3086220" y="2745433"/>
            <a:ext cx="3009781" cy="230832"/>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2209801" y="3962401"/>
            <a:ext cx="800219" cy="461665"/>
          </a:xfrm>
          <a:prstGeom prst="rect">
            <a:avLst/>
          </a:prstGeom>
          <a:noFill/>
        </p:spPr>
        <p:txBody>
          <a:bodyPr wrap="none" rtlCol="0">
            <a:spAutoFit/>
          </a:bodyPr>
          <a:lstStyle/>
          <a:p>
            <a:r>
              <a:rPr lang="zh-CN" altLang="en-US" sz="2400" dirty="0"/>
              <a:t>高兴</a:t>
            </a:r>
          </a:p>
        </p:txBody>
      </p:sp>
      <p:sp>
        <p:nvSpPr>
          <p:cNvPr id="13" name="文本框 12"/>
          <p:cNvSpPr txBox="1"/>
          <p:nvPr/>
        </p:nvSpPr>
        <p:spPr>
          <a:xfrm>
            <a:off x="2209801" y="4419601"/>
            <a:ext cx="800219" cy="461665"/>
          </a:xfrm>
          <a:prstGeom prst="rect">
            <a:avLst/>
          </a:prstGeom>
          <a:noFill/>
        </p:spPr>
        <p:txBody>
          <a:bodyPr wrap="none" rtlCol="0">
            <a:spAutoFit/>
          </a:bodyPr>
          <a:lstStyle/>
          <a:p>
            <a:r>
              <a:rPr lang="zh-CN" altLang="en-US" sz="2400" dirty="0"/>
              <a:t>难过</a:t>
            </a:r>
          </a:p>
        </p:txBody>
      </p:sp>
      <p:cxnSp>
        <p:nvCxnSpPr>
          <p:cNvPr id="14" name="曲线连接符 13"/>
          <p:cNvCxnSpPr>
            <a:stCxn id="12" idx="3"/>
          </p:cNvCxnSpPr>
          <p:nvPr/>
        </p:nvCxnSpPr>
        <p:spPr>
          <a:xfrm flipV="1">
            <a:off x="3010020" y="3657601"/>
            <a:ext cx="5448181" cy="535633"/>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曲线连接符 15"/>
          <p:cNvCxnSpPr>
            <a:stCxn id="13" idx="3"/>
          </p:cNvCxnSpPr>
          <p:nvPr/>
        </p:nvCxnSpPr>
        <p:spPr>
          <a:xfrm flipV="1">
            <a:off x="3010020" y="3962401"/>
            <a:ext cx="5371981" cy="688033"/>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29320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829FF5-7376-49A8-840C-B522117FE605}"/>
              </a:ext>
            </a:extLst>
          </p:cNvPr>
          <p:cNvSpPr>
            <a:spLocks noGrp="1"/>
          </p:cNvSpPr>
          <p:nvPr>
            <p:ph type="title"/>
          </p:nvPr>
        </p:nvSpPr>
        <p:spPr/>
        <p:txBody>
          <a:bodyPr/>
          <a:lstStyle/>
          <a:p>
            <a:r>
              <a:rPr lang="zh-CN" altLang="en-US" dirty="0"/>
              <a:t>特征层</a:t>
            </a:r>
          </a:p>
        </p:txBody>
      </p:sp>
      <p:sp>
        <p:nvSpPr>
          <p:cNvPr id="3" name="内容占位符 2">
            <a:extLst>
              <a:ext uri="{FF2B5EF4-FFF2-40B4-BE49-F238E27FC236}">
                <a16:creationId xmlns:a16="http://schemas.microsoft.com/office/drawing/2014/main" id="{DEA31573-6E02-4BF8-9C48-C72B10FD3C4F}"/>
              </a:ext>
            </a:extLst>
          </p:cNvPr>
          <p:cNvSpPr>
            <a:spLocks noGrp="1"/>
          </p:cNvSpPr>
          <p:nvPr>
            <p:ph sz="quarter" idx="1"/>
          </p:nvPr>
        </p:nvSpPr>
        <p:spPr/>
        <p:txBody>
          <a:bodyPr/>
          <a:lstStyle/>
          <a:p>
            <a:r>
              <a:rPr lang="zh-CN" altLang="en-US" dirty="0"/>
              <a:t>特征层可以通过不同类型的神经网络来实现，比如前馈神经网络和循环神经网络。</a:t>
            </a:r>
            <a:endParaRPr lang="en-US" altLang="zh-CN" dirty="0"/>
          </a:p>
          <a:p>
            <a:r>
              <a:rPr lang="zh-CN" altLang="en-US" dirty="0"/>
              <a:t>常见的网络类型有以下三种：</a:t>
            </a:r>
            <a:endParaRPr lang="en-US" altLang="zh-CN" dirty="0"/>
          </a:p>
          <a:p>
            <a:pPr lvl="1"/>
            <a:r>
              <a:rPr lang="zh-CN" altLang="en-US" dirty="0"/>
              <a:t>简单平均</a:t>
            </a:r>
            <a:endParaRPr lang="en-US" altLang="zh-CN" dirty="0"/>
          </a:p>
          <a:p>
            <a:pPr lvl="1"/>
            <a:r>
              <a:rPr lang="zh-CN" altLang="en-US" dirty="0"/>
              <a:t>前馈神经网络</a:t>
            </a:r>
            <a:endParaRPr lang="en-US" altLang="zh-CN" dirty="0"/>
          </a:p>
          <a:p>
            <a:pPr lvl="1"/>
            <a:r>
              <a:rPr lang="zh-CN" altLang="en-US" dirty="0"/>
              <a:t>循环神经网络</a:t>
            </a:r>
          </a:p>
        </p:txBody>
      </p:sp>
    </p:spTree>
    <p:extLst>
      <p:ext uri="{BB962C8B-B14F-4D97-AF65-F5344CB8AC3E}">
        <p14:creationId xmlns:p14="http://schemas.microsoft.com/office/powerpoint/2010/main" val="28189239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1ABBDC-286F-4C9D-81B7-FC44709BF463}"/>
              </a:ext>
            </a:extLst>
          </p:cNvPr>
          <p:cNvSpPr>
            <a:spLocks noGrp="1"/>
          </p:cNvSpPr>
          <p:nvPr>
            <p:ph type="title"/>
          </p:nvPr>
        </p:nvSpPr>
        <p:spPr/>
        <p:txBody>
          <a:bodyPr/>
          <a:lstStyle/>
          <a:p>
            <a:r>
              <a:rPr lang="zh-CN" altLang="en-US" dirty="0"/>
              <a:t>序列数据</a:t>
            </a:r>
          </a:p>
        </p:txBody>
      </p:sp>
      <p:sp>
        <p:nvSpPr>
          <p:cNvPr id="3" name="内容占位符 2">
            <a:extLst>
              <a:ext uri="{FF2B5EF4-FFF2-40B4-BE49-F238E27FC236}">
                <a16:creationId xmlns:a16="http://schemas.microsoft.com/office/drawing/2014/main" id="{95C5EA37-E32B-456D-8F98-DE23AC607177}"/>
              </a:ext>
            </a:extLst>
          </p:cNvPr>
          <p:cNvSpPr>
            <a:spLocks noGrp="1"/>
          </p:cNvSpPr>
          <p:nvPr>
            <p:ph sz="quarter" idx="1"/>
          </p:nvPr>
        </p:nvSpPr>
        <p:spPr/>
        <p:txBody>
          <a:bodyPr/>
          <a:lstStyle/>
          <a:p>
            <a:r>
              <a:rPr lang="zh-CN" altLang="en-US" dirty="0"/>
              <a:t>在深度学习的应用中，有很多数据是以序列的形式存在，比如声音、语言、视频、</a:t>
            </a:r>
            <a:r>
              <a:rPr lang="en-US" altLang="zh-CN" dirty="0"/>
              <a:t>DNA</a:t>
            </a:r>
            <a:r>
              <a:rPr lang="zh-CN" altLang="en-US" dirty="0"/>
              <a:t>序列或者其它的时序数据等。</a:t>
            </a:r>
            <a:endParaRPr lang="en-US" altLang="zh-CN" dirty="0"/>
          </a:p>
          <a:p>
            <a:endParaRPr lang="zh-CN" altLang="en-US" dirty="0"/>
          </a:p>
        </p:txBody>
      </p:sp>
    </p:spTree>
    <p:extLst>
      <p:ext uri="{BB962C8B-B14F-4D97-AF65-F5344CB8AC3E}">
        <p14:creationId xmlns:p14="http://schemas.microsoft.com/office/powerpoint/2010/main" val="32492482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C3B6D6-4CED-4CEE-9BAE-40F9254B8E49}"/>
              </a:ext>
            </a:extLst>
          </p:cNvPr>
          <p:cNvSpPr>
            <a:spLocks noGrp="1"/>
          </p:cNvSpPr>
          <p:nvPr>
            <p:ph type="title"/>
          </p:nvPr>
        </p:nvSpPr>
        <p:spPr/>
        <p:txBody>
          <a:bodyPr/>
          <a:lstStyle/>
          <a:p>
            <a:r>
              <a:rPr lang="zh-CN" altLang="en-US" dirty="0"/>
              <a:t>特征层：简单平均</a:t>
            </a:r>
          </a:p>
        </p:txBody>
      </p:sp>
      <p:sp>
        <p:nvSpPr>
          <p:cNvPr id="3" name="内容占位符 2">
            <a:extLst>
              <a:ext uri="{FF2B5EF4-FFF2-40B4-BE49-F238E27FC236}">
                <a16:creationId xmlns:a16="http://schemas.microsoft.com/office/drawing/2014/main" id="{057B9CC4-C755-4B36-9853-869E0E8CD20A}"/>
              </a:ext>
            </a:extLst>
          </p:cNvPr>
          <p:cNvSpPr>
            <a:spLocks noGrp="1"/>
          </p:cNvSpPr>
          <p:nvPr>
            <p:ph sz="quarter" idx="1"/>
          </p:nvPr>
        </p:nvSpPr>
        <p:spPr/>
        <p:txBody>
          <a:bodyPr/>
          <a:lstStyle/>
          <a:p>
            <a:r>
              <a:rPr lang="zh-CN" altLang="en-US" dirty="0"/>
              <a:t>历史信息的平均</a:t>
            </a:r>
          </a:p>
        </p:txBody>
      </p:sp>
      <p:pic>
        <p:nvPicPr>
          <p:cNvPr id="4" name="图片 3">
            <a:extLst>
              <a:ext uri="{FF2B5EF4-FFF2-40B4-BE49-F238E27FC236}">
                <a16:creationId xmlns:a16="http://schemas.microsoft.com/office/drawing/2014/main" id="{54BABE79-A7DB-4EB9-B792-6A35A6ED25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2700175"/>
            <a:ext cx="6596915" cy="1975809"/>
          </a:xfrm>
          <a:prstGeom prst="rect">
            <a:avLst/>
          </a:prstGeom>
        </p:spPr>
      </p:pic>
    </p:spTree>
    <p:extLst>
      <p:ext uri="{BB962C8B-B14F-4D97-AF65-F5344CB8AC3E}">
        <p14:creationId xmlns:p14="http://schemas.microsoft.com/office/powerpoint/2010/main" val="33536622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CFB68F-E3E7-4D6E-902C-9B0606B4C211}"/>
              </a:ext>
            </a:extLst>
          </p:cNvPr>
          <p:cNvSpPr>
            <a:spLocks noGrp="1"/>
          </p:cNvSpPr>
          <p:nvPr>
            <p:ph type="title"/>
          </p:nvPr>
        </p:nvSpPr>
        <p:spPr/>
        <p:txBody>
          <a:bodyPr/>
          <a:lstStyle/>
          <a:p>
            <a:r>
              <a:rPr lang="zh-CN" altLang="en-US" dirty="0"/>
              <a:t>特征层：前馈神经网络</a:t>
            </a:r>
          </a:p>
        </p:txBody>
      </p:sp>
      <p:pic>
        <p:nvPicPr>
          <p:cNvPr id="6" name="图片 5">
            <a:extLst>
              <a:ext uri="{FF2B5EF4-FFF2-40B4-BE49-F238E27FC236}">
                <a16:creationId xmlns:a16="http://schemas.microsoft.com/office/drawing/2014/main" id="{36433EAF-457B-4104-817A-E8E21D5909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1" y="1905000"/>
            <a:ext cx="6673117" cy="3668582"/>
          </a:xfrm>
          <a:prstGeom prst="rect">
            <a:avLst/>
          </a:prstGeom>
        </p:spPr>
      </p:pic>
      <p:pic>
        <p:nvPicPr>
          <p:cNvPr id="5" name="图片 4">
            <a:extLst>
              <a:ext uri="{FF2B5EF4-FFF2-40B4-BE49-F238E27FC236}">
                <a16:creationId xmlns:a16="http://schemas.microsoft.com/office/drawing/2014/main" id="{07EE54E5-D82A-4CFE-BAFE-77310D4216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3800" y="1981200"/>
            <a:ext cx="4196553" cy="3309344"/>
          </a:xfrm>
          <a:prstGeom prst="rect">
            <a:avLst/>
          </a:prstGeom>
        </p:spPr>
      </p:pic>
    </p:spTree>
    <p:extLst>
      <p:ext uri="{BB962C8B-B14F-4D97-AF65-F5344CB8AC3E}">
        <p14:creationId xmlns:p14="http://schemas.microsoft.com/office/powerpoint/2010/main" val="15915009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CFB68F-E3E7-4D6E-902C-9B0606B4C211}"/>
              </a:ext>
            </a:extLst>
          </p:cNvPr>
          <p:cNvSpPr>
            <a:spLocks noGrp="1"/>
          </p:cNvSpPr>
          <p:nvPr>
            <p:ph type="title"/>
          </p:nvPr>
        </p:nvSpPr>
        <p:spPr/>
        <p:txBody>
          <a:bodyPr/>
          <a:lstStyle/>
          <a:p>
            <a:r>
              <a:rPr lang="zh-CN" altLang="en-US" dirty="0"/>
              <a:t>特征层：循环网络</a:t>
            </a:r>
          </a:p>
        </p:txBody>
      </p:sp>
      <p:sp>
        <p:nvSpPr>
          <p:cNvPr id="5" name="内容占位符 4">
            <a:extLst>
              <a:ext uri="{FF2B5EF4-FFF2-40B4-BE49-F238E27FC236}">
                <a16:creationId xmlns:a16="http://schemas.microsoft.com/office/drawing/2014/main" id="{6614BA37-8674-4630-A31C-C314E4AFFFDC}"/>
              </a:ext>
            </a:extLst>
          </p:cNvPr>
          <p:cNvSpPr>
            <a:spLocks noGrp="1"/>
          </p:cNvSpPr>
          <p:nvPr>
            <p:ph sz="quarter" idx="1"/>
          </p:nvPr>
        </p:nvSpPr>
        <p:spPr/>
        <p:txBody>
          <a:bodyPr/>
          <a:lstStyle/>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pPr lvl="1"/>
            <a:r>
              <a:rPr lang="zh-CN" altLang="en-US" dirty="0"/>
              <a:t>前馈网络模型和循环网络模型的不同之处在于循环神经网络利用隐藏状态来记录以前所有时刻的信息，而前馈神经网络只能接受前</a:t>
            </a:r>
            <a:r>
              <a:rPr lang="en-US" altLang="zh-CN" dirty="0"/>
              <a:t>n − 1</a:t>
            </a:r>
            <a:r>
              <a:rPr lang="zh-CN" altLang="en-US" dirty="0"/>
              <a:t>个时刻的信息。</a:t>
            </a:r>
          </a:p>
        </p:txBody>
      </p:sp>
      <p:pic>
        <p:nvPicPr>
          <p:cNvPr id="4" name="图片 3">
            <a:extLst>
              <a:ext uri="{FF2B5EF4-FFF2-40B4-BE49-F238E27FC236}">
                <a16:creationId xmlns:a16="http://schemas.microsoft.com/office/drawing/2014/main" id="{29837D0F-DE7A-4D89-8400-C787AAB6C2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719090"/>
            <a:ext cx="6765648" cy="1796190"/>
          </a:xfrm>
          <a:prstGeom prst="rect">
            <a:avLst/>
          </a:prstGeom>
        </p:spPr>
      </p:pic>
      <p:pic>
        <p:nvPicPr>
          <p:cNvPr id="6" name="图片 5">
            <a:extLst>
              <a:ext uri="{FF2B5EF4-FFF2-40B4-BE49-F238E27FC236}">
                <a16:creationId xmlns:a16="http://schemas.microsoft.com/office/drawing/2014/main" id="{14C9B90E-4E57-488C-8E06-84FA4933E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9600" y="1295400"/>
            <a:ext cx="3229521" cy="2814052"/>
          </a:xfrm>
          <a:prstGeom prst="rect">
            <a:avLst/>
          </a:prstGeom>
        </p:spPr>
      </p:pic>
    </p:spTree>
    <p:extLst>
      <p:ext uri="{BB962C8B-B14F-4D97-AF65-F5344CB8AC3E}">
        <p14:creationId xmlns:p14="http://schemas.microsoft.com/office/powerpoint/2010/main" val="34508783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A8B191-658B-451D-ADA5-16D07EA668D8}"/>
              </a:ext>
            </a:extLst>
          </p:cNvPr>
          <p:cNvSpPr>
            <a:spLocks noGrp="1"/>
          </p:cNvSpPr>
          <p:nvPr>
            <p:ph type="title"/>
          </p:nvPr>
        </p:nvSpPr>
        <p:spPr/>
        <p:txBody>
          <a:bodyPr/>
          <a:lstStyle/>
          <a:p>
            <a:r>
              <a:rPr lang="zh-CN" altLang="en-US" dirty="0"/>
              <a:t>输出层 </a:t>
            </a:r>
          </a:p>
        </p:txBody>
      </p:sp>
      <p:sp>
        <p:nvSpPr>
          <p:cNvPr id="3" name="内容占位符 2">
            <a:extLst>
              <a:ext uri="{FF2B5EF4-FFF2-40B4-BE49-F238E27FC236}">
                <a16:creationId xmlns:a16="http://schemas.microsoft.com/office/drawing/2014/main" id="{0C84E6B9-DD1E-4701-846D-40C6002207F0}"/>
              </a:ext>
            </a:extLst>
          </p:cNvPr>
          <p:cNvSpPr>
            <a:spLocks noGrp="1"/>
          </p:cNvSpPr>
          <p:nvPr>
            <p:ph sz="quarter" idx="1"/>
          </p:nvPr>
        </p:nvSpPr>
        <p:spPr/>
        <p:txBody>
          <a:bodyPr/>
          <a:lstStyle/>
          <a:p>
            <a:r>
              <a:rPr lang="zh-CN" altLang="en-US" dirty="0"/>
              <a:t>输出层为一般使用</a:t>
            </a:r>
            <a:r>
              <a:rPr lang="en-US" altLang="zh-CN" dirty="0"/>
              <a:t>softmax</a:t>
            </a:r>
            <a:r>
              <a:rPr lang="zh-CN" altLang="en-US" dirty="0"/>
              <a:t>分类器，接受历史信息的向量表示，输出为词表中每个词的后验概率。</a:t>
            </a:r>
          </a:p>
        </p:txBody>
      </p:sp>
      <p:pic>
        <p:nvPicPr>
          <p:cNvPr id="5" name="图片 4">
            <a:extLst>
              <a:ext uri="{FF2B5EF4-FFF2-40B4-BE49-F238E27FC236}">
                <a16:creationId xmlns:a16="http://schemas.microsoft.com/office/drawing/2014/main" id="{98AB5D0A-995C-40E4-8AA5-697586C2AA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600" y="3200400"/>
            <a:ext cx="3269270" cy="960674"/>
          </a:xfrm>
          <a:prstGeom prst="rect">
            <a:avLst/>
          </a:prstGeom>
        </p:spPr>
      </p:pic>
    </p:spTree>
    <p:extLst>
      <p:ext uri="{BB962C8B-B14F-4D97-AF65-F5344CB8AC3E}">
        <p14:creationId xmlns:p14="http://schemas.microsoft.com/office/powerpoint/2010/main" val="15145520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2DA3FA-953B-4173-9BE1-16D16420519D}"/>
              </a:ext>
            </a:extLst>
          </p:cNvPr>
          <p:cNvSpPr>
            <a:spLocks noGrp="1"/>
          </p:cNvSpPr>
          <p:nvPr>
            <p:ph type="ctrTitle"/>
          </p:nvPr>
        </p:nvSpPr>
        <p:spPr/>
        <p:txBody>
          <a:bodyPr/>
          <a:lstStyle/>
          <a:p>
            <a:r>
              <a:rPr lang="zh-CN" altLang="en-US" dirty="0"/>
              <a:t>评价方法</a:t>
            </a:r>
          </a:p>
        </p:txBody>
      </p:sp>
    </p:spTree>
    <p:extLst>
      <p:ext uri="{BB962C8B-B14F-4D97-AF65-F5344CB8AC3E}">
        <p14:creationId xmlns:p14="http://schemas.microsoft.com/office/powerpoint/2010/main" val="35820239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85F930-658F-4D99-9BDC-62089D115400}"/>
              </a:ext>
            </a:extLst>
          </p:cNvPr>
          <p:cNvSpPr>
            <a:spLocks noGrp="1"/>
          </p:cNvSpPr>
          <p:nvPr>
            <p:ph type="title"/>
          </p:nvPr>
        </p:nvSpPr>
        <p:spPr/>
        <p:txBody>
          <a:bodyPr/>
          <a:lstStyle/>
          <a:p>
            <a:r>
              <a:rPr lang="zh-CN" altLang="en-US" dirty="0"/>
              <a:t>困惑度</a:t>
            </a:r>
          </a:p>
        </p:txBody>
      </p:sp>
      <p:sp>
        <p:nvSpPr>
          <p:cNvPr id="3" name="内容占位符 2">
            <a:extLst>
              <a:ext uri="{FF2B5EF4-FFF2-40B4-BE49-F238E27FC236}">
                <a16:creationId xmlns:a16="http://schemas.microsoft.com/office/drawing/2014/main" id="{2F942E38-9A6C-4AE2-9A6F-2339A932FD8B}"/>
              </a:ext>
            </a:extLst>
          </p:cNvPr>
          <p:cNvSpPr>
            <a:spLocks noGrp="1"/>
          </p:cNvSpPr>
          <p:nvPr>
            <p:ph sz="quarter" idx="1"/>
          </p:nvPr>
        </p:nvSpPr>
        <p:spPr/>
        <p:txBody>
          <a:bodyPr/>
          <a:lstStyle/>
          <a:p>
            <a:r>
              <a:rPr lang="zh-CN" altLang="en-US" dirty="0"/>
              <a:t>困惑度（</a:t>
            </a:r>
            <a:r>
              <a:rPr lang="en-US" altLang="zh-CN" dirty="0"/>
              <a:t>Perplexity</a:t>
            </a:r>
            <a:r>
              <a:rPr lang="zh-CN" altLang="en-US" dirty="0"/>
              <a:t>）是信息论的一个概念，可以用来衡量一个分布的不确定性。</a:t>
            </a:r>
            <a:endParaRPr lang="en-US" altLang="zh-CN" dirty="0"/>
          </a:p>
          <a:p>
            <a:r>
              <a:rPr lang="zh-CN" altLang="en-US" dirty="0"/>
              <a:t>给定一个测试文本集合，一个好的序列生成模型应该使得测试集合中的句子的联合概率尽可能高。</a:t>
            </a:r>
            <a:endParaRPr lang="en-US" altLang="zh-CN" dirty="0"/>
          </a:p>
          <a:p>
            <a:endParaRPr lang="en-US" altLang="zh-CN" dirty="0"/>
          </a:p>
          <a:p>
            <a:r>
              <a:rPr lang="zh-CN" altLang="en-US" dirty="0"/>
              <a:t>困惑度可以衡量模型分布与样本经验分布之间的契合程度。困惑度越低则两个分布越接近。</a:t>
            </a:r>
          </a:p>
        </p:txBody>
      </p:sp>
    </p:spTree>
    <p:extLst>
      <p:ext uri="{BB962C8B-B14F-4D97-AF65-F5344CB8AC3E}">
        <p14:creationId xmlns:p14="http://schemas.microsoft.com/office/powerpoint/2010/main" val="31683944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432F10E-C148-4FB0-805E-886A70C7E963}"/>
              </a:ext>
            </a:extLst>
          </p:cNvPr>
          <p:cNvSpPr>
            <a:spLocks noGrp="1"/>
          </p:cNvSpPr>
          <p:nvPr>
            <p:ph type="title"/>
          </p:nvPr>
        </p:nvSpPr>
        <p:spPr/>
        <p:txBody>
          <a:bodyPr/>
          <a:lstStyle/>
          <a:p>
            <a:r>
              <a:rPr lang="zh-CN" altLang="en-US" dirty="0"/>
              <a:t>困惑度</a:t>
            </a:r>
          </a:p>
        </p:txBody>
      </p:sp>
      <p:pic>
        <p:nvPicPr>
          <p:cNvPr id="3" name="图片 2">
            <a:extLst>
              <a:ext uri="{FF2B5EF4-FFF2-40B4-BE49-F238E27FC236}">
                <a16:creationId xmlns:a16="http://schemas.microsoft.com/office/drawing/2014/main" id="{F9E53E81-AF48-4627-812A-804CB0FAFB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1468" y="1447801"/>
            <a:ext cx="6869065" cy="4795283"/>
          </a:xfrm>
          <a:prstGeom prst="rect">
            <a:avLst/>
          </a:prstGeom>
        </p:spPr>
      </p:pic>
      <p:cxnSp>
        <p:nvCxnSpPr>
          <p:cNvPr id="5" name="直接连接符 4">
            <a:extLst>
              <a:ext uri="{FF2B5EF4-FFF2-40B4-BE49-F238E27FC236}">
                <a16:creationId xmlns:a16="http://schemas.microsoft.com/office/drawing/2014/main" id="{9AEB572D-803B-4FDE-9FA1-2DF0CD3D5694}"/>
              </a:ext>
            </a:extLst>
          </p:cNvPr>
          <p:cNvCxnSpPr/>
          <p:nvPr/>
        </p:nvCxnSpPr>
        <p:spPr>
          <a:xfrm>
            <a:off x="8077200" y="5638800"/>
            <a:ext cx="11430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7" name="直接连接符 6">
            <a:extLst>
              <a:ext uri="{FF2B5EF4-FFF2-40B4-BE49-F238E27FC236}">
                <a16:creationId xmlns:a16="http://schemas.microsoft.com/office/drawing/2014/main" id="{70E007CF-A2E5-4C20-804D-9D4C7E5DE1E1}"/>
              </a:ext>
            </a:extLst>
          </p:cNvPr>
          <p:cNvCxnSpPr/>
          <p:nvPr/>
        </p:nvCxnSpPr>
        <p:spPr>
          <a:xfrm>
            <a:off x="2819400" y="5943600"/>
            <a:ext cx="4038600"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764047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651CDA-9D83-4C3B-BC59-804AF1D4368E}"/>
              </a:ext>
            </a:extLst>
          </p:cNvPr>
          <p:cNvSpPr>
            <a:spLocks noGrp="1"/>
          </p:cNvSpPr>
          <p:nvPr>
            <p:ph type="title"/>
          </p:nvPr>
        </p:nvSpPr>
        <p:spPr/>
        <p:txBody>
          <a:bodyPr/>
          <a:lstStyle/>
          <a:p>
            <a:r>
              <a:rPr lang="en-US" altLang="zh-CN" dirty="0"/>
              <a:t>BLEU</a:t>
            </a:r>
            <a:endParaRPr lang="zh-CN" altLang="en-US" dirty="0"/>
          </a:p>
        </p:txBody>
      </p:sp>
      <p:sp>
        <p:nvSpPr>
          <p:cNvPr id="3" name="内容占位符 2">
            <a:extLst>
              <a:ext uri="{FF2B5EF4-FFF2-40B4-BE49-F238E27FC236}">
                <a16:creationId xmlns:a16="http://schemas.microsoft.com/office/drawing/2014/main" id="{C36A4BA6-4849-4630-BCA5-A11E5E91EDFC}"/>
              </a:ext>
            </a:extLst>
          </p:cNvPr>
          <p:cNvSpPr>
            <a:spLocks noGrp="1"/>
          </p:cNvSpPr>
          <p:nvPr>
            <p:ph sz="quarter" idx="1"/>
          </p:nvPr>
        </p:nvSpPr>
        <p:spPr/>
        <p:txBody>
          <a:bodyPr/>
          <a:lstStyle/>
          <a:p>
            <a:r>
              <a:rPr lang="en-US" altLang="zh-CN" dirty="0"/>
              <a:t>BLEU</a:t>
            </a:r>
            <a:r>
              <a:rPr lang="zh-CN" altLang="en-US" dirty="0"/>
              <a:t>（</a:t>
            </a:r>
            <a:r>
              <a:rPr lang="en-US" altLang="zh-CN" dirty="0"/>
              <a:t>Bilingual Evaluation Understudy</a:t>
            </a:r>
            <a:r>
              <a:rPr lang="zh-CN" altLang="en-US" dirty="0"/>
              <a:t>）是衡量模型生成序列和参考序列之间的</a:t>
            </a:r>
            <a:r>
              <a:rPr lang="en-US" altLang="zh-CN" dirty="0"/>
              <a:t>N</a:t>
            </a:r>
            <a:r>
              <a:rPr lang="zh-CN" altLang="en-US" dirty="0"/>
              <a:t>元词组（</a:t>
            </a:r>
            <a:r>
              <a:rPr lang="en-US" altLang="zh-CN" dirty="0"/>
              <a:t>N-Gram</a:t>
            </a:r>
            <a:r>
              <a:rPr lang="zh-CN" altLang="en-US" dirty="0"/>
              <a:t>）的重合度，最早用来评价机器翻译模型的质量，目前也广泛应用在各种序列生成任务中。</a:t>
            </a:r>
          </a:p>
        </p:txBody>
      </p:sp>
    </p:spTree>
    <p:extLst>
      <p:ext uri="{BB962C8B-B14F-4D97-AF65-F5344CB8AC3E}">
        <p14:creationId xmlns:p14="http://schemas.microsoft.com/office/powerpoint/2010/main" val="18346906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F0E23C-63E6-4244-AB48-361E71C71ED6}"/>
              </a:ext>
            </a:extLst>
          </p:cNvPr>
          <p:cNvSpPr>
            <a:spLocks noGrp="1"/>
          </p:cNvSpPr>
          <p:nvPr>
            <p:ph type="title"/>
          </p:nvPr>
        </p:nvSpPr>
        <p:spPr/>
        <p:txBody>
          <a:bodyPr/>
          <a:lstStyle/>
          <a:p>
            <a:r>
              <a:rPr lang="en-US" altLang="zh-CN" dirty="0"/>
              <a:t>BLEU</a:t>
            </a:r>
            <a:endParaRPr lang="zh-CN" altLang="en-US" dirty="0"/>
          </a:p>
        </p:txBody>
      </p:sp>
      <p:pic>
        <p:nvPicPr>
          <p:cNvPr id="5" name="内容占位符 4">
            <a:extLst>
              <a:ext uri="{FF2B5EF4-FFF2-40B4-BE49-F238E27FC236}">
                <a16:creationId xmlns:a16="http://schemas.microsoft.com/office/drawing/2014/main" id="{23736421-B87C-48B3-B35D-C6D7928D292C}"/>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2740391" y="1295400"/>
            <a:ext cx="6711218" cy="2873904"/>
          </a:xfrm>
        </p:spPr>
      </p:pic>
      <p:pic>
        <p:nvPicPr>
          <p:cNvPr id="7" name="图片 6">
            <a:extLst>
              <a:ext uri="{FF2B5EF4-FFF2-40B4-BE49-F238E27FC236}">
                <a16:creationId xmlns:a16="http://schemas.microsoft.com/office/drawing/2014/main" id="{E33D5520-EAD6-470B-AF2C-F78F23915F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7145" y="4169305"/>
            <a:ext cx="6607801" cy="1202903"/>
          </a:xfrm>
          <a:prstGeom prst="rect">
            <a:avLst/>
          </a:prstGeom>
        </p:spPr>
      </p:pic>
      <p:pic>
        <p:nvPicPr>
          <p:cNvPr id="9" name="图片 8">
            <a:extLst>
              <a:ext uri="{FF2B5EF4-FFF2-40B4-BE49-F238E27FC236}">
                <a16:creationId xmlns:a16="http://schemas.microsoft.com/office/drawing/2014/main" id="{57CC1CF4-79FE-4DA7-A2F5-78D75F2E01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3714" y="5486400"/>
            <a:ext cx="3374660" cy="805564"/>
          </a:xfrm>
          <a:prstGeom prst="rect">
            <a:avLst/>
          </a:prstGeom>
        </p:spPr>
      </p:pic>
    </p:spTree>
    <p:extLst>
      <p:ext uri="{BB962C8B-B14F-4D97-AF65-F5344CB8AC3E}">
        <p14:creationId xmlns:p14="http://schemas.microsoft.com/office/powerpoint/2010/main" val="36630470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B5B82A-86E1-40AE-AD4D-F2A8B8BC7826}"/>
              </a:ext>
            </a:extLst>
          </p:cNvPr>
          <p:cNvSpPr>
            <a:spLocks noGrp="1"/>
          </p:cNvSpPr>
          <p:nvPr>
            <p:ph type="title"/>
          </p:nvPr>
        </p:nvSpPr>
        <p:spPr/>
        <p:txBody>
          <a:bodyPr/>
          <a:lstStyle/>
          <a:p>
            <a:r>
              <a:rPr lang="en-US" altLang="zh-CN" dirty="0"/>
              <a:t>ROUGE</a:t>
            </a:r>
            <a:endParaRPr lang="zh-CN" altLang="en-US" dirty="0"/>
          </a:p>
        </p:txBody>
      </p:sp>
      <p:sp>
        <p:nvSpPr>
          <p:cNvPr id="3" name="内容占位符 2">
            <a:extLst>
              <a:ext uri="{FF2B5EF4-FFF2-40B4-BE49-F238E27FC236}">
                <a16:creationId xmlns:a16="http://schemas.microsoft.com/office/drawing/2014/main" id="{94F502A4-464C-469F-928E-99CE85F89A84}"/>
              </a:ext>
            </a:extLst>
          </p:cNvPr>
          <p:cNvSpPr>
            <a:spLocks noGrp="1"/>
          </p:cNvSpPr>
          <p:nvPr>
            <p:ph sz="quarter" idx="1"/>
          </p:nvPr>
        </p:nvSpPr>
        <p:spPr/>
        <p:txBody>
          <a:bodyPr/>
          <a:lstStyle/>
          <a:p>
            <a:r>
              <a:rPr lang="en-US" altLang="zh-CN" dirty="0"/>
              <a:t>ROUGE</a:t>
            </a:r>
            <a:r>
              <a:rPr lang="zh-CN" altLang="en-US" dirty="0"/>
              <a:t>（</a:t>
            </a:r>
            <a:r>
              <a:rPr lang="en-US" altLang="zh-CN" dirty="0"/>
              <a:t>Recall-Oriented Understudy for </a:t>
            </a:r>
            <a:r>
              <a:rPr lang="en-US" altLang="zh-CN" dirty="0" err="1"/>
              <a:t>Gisting</a:t>
            </a:r>
            <a:r>
              <a:rPr lang="en-US" altLang="zh-CN" dirty="0"/>
              <a:t> Evaluation</a:t>
            </a:r>
            <a:r>
              <a:rPr lang="zh-CN" altLang="en-US" dirty="0"/>
              <a:t>）最早应用于文本摘要领域。和 </a:t>
            </a:r>
            <a:r>
              <a:rPr lang="en-US" altLang="zh-CN" dirty="0"/>
              <a:t>BLEU</a:t>
            </a:r>
            <a:r>
              <a:rPr lang="zh-CN" altLang="en-US" dirty="0"/>
              <a:t>类似，但</a:t>
            </a:r>
            <a:r>
              <a:rPr lang="en-US" altLang="zh-CN" dirty="0"/>
              <a:t>ROUGE</a:t>
            </a:r>
            <a:r>
              <a:rPr lang="zh-CN" altLang="en-US" dirty="0"/>
              <a:t>计算的是召回率（</a:t>
            </a:r>
            <a:r>
              <a:rPr lang="en-US" altLang="zh-CN" dirty="0"/>
              <a:t>Recall</a:t>
            </a:r>
            <a:r>
              <a:rPr lang="zh-CN" altLang="en-US" dirty="0"/>
              <a:t>）。</a:t>
            </a:r>
          </a:p>
        </p:txBody>
      </p:sp>
      <p:pic>
        <p:nvPicPr>
          <p:cNvPr id="5" name="图片 4">
            <a:extLst>
              <a:ext uri="{FF2B5EF4-FFF2-40B4-BE49-F238E27FC236}">
                <a16:creationId xmlns:a16="http://schemas.microsoft.com/office/drawing/2014/main" id="{1AB7E938-8A08-44BB-B0DF-0467FB3324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1" y="3435458"/>
            <a:ext cx="6705775" cy="2797702"/>
          </a:xfrm>
          <a:prstGeom prst="rect">
            <a:avLst/>
          </a:prstGeom>
        </p:spPr>
      </p:pic>
    </p:spTree>
    <p:extLst>
      <p:ext uri="{BB962C8B-B14F-4D97-AF65-F5344CB8AC3E}">
        <p14:creationId xmlns:p14="http://schemas.microsoft.com/office/powerpoint/2010/main" val="2293808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A0AF82-44C4-403F-9E0B-957E7696D627}"/>
              </a:ext>
            </a:extLst>
          </p:cNvPr>
          <p:cNvSpPr>
            <a:spLocks noGrp="1"/>
          </p:cNvSpPr>
          <p:nvPr>
            <p:ph type="title"/>
          </p:nvPr>
        </p:nvSpPr>
        <p:spPr/>
        <p:txBody>
          <a:bodyPr/>
          <a:lstStyle/>
          <a:p>
            <a:r>
              <a:rPr lang="zh-CN" altLang="en-US" dirty="0"/>
              <a:t>序列数据的潜在规律</a:t>
            </a:r>
          </a:p>
        </p:txBody>
      </p:sp>
      <p:sp>
        <p:nvSpPr>
          <p:cNvPr id="3" name="内容占位符 2">
            <a:extLst>
              <a:ext uri="{FF2B5EF4-FFF2-40B4-BE49-F238E27FC236}">
                <a16:creationId xmlns:a16="http://schemas.microsoft.com/office/drawing/2014/main" id="{C84C8F0C-81D9-4F83-8CA7-6F8961C0DE27}"/>
              </a:ext>
            </a:extLst>
          </p:cNvPr>
          <p:cNvSpPr>
            <a:spLocks noGrp="1"/>
          </p:cNvSpPr>
          <p:nvPr>
            <p:ph sz="quarter" idx="1"/>
          </p:nvPr>
        </p:nvSpPr>
        <p:spPr/>
        <p:txBody>
          <a:bodyPr/>
          <a:lstStyle/>
          <a:p>
            <a:r>
              <a:rPr lang="zh-CN" altLang="en-US" dirty="0"/>
              <a:t>以自然语言为例，</a:t>
            </a:r>
            <a:endParaRPr lang="en-US" altLang="zh-CN" dirty="0"/>
          </a:p>
          <a:p>
            <a:endParaRPr lang="en-US" altLang="zh-CN" dirty="0"/>
          </a:p>
          <a:p>
            <a:endParaRPr lang="en-US" altLang="zh-CN" dirty="0"/>
          </a:p>
          <a:p>
            <a:endParaRPr lang="en-US" altLang="zh-CN" dirty="0"/>
          </a:p>
          <a:p>
            <a:endParaRPr lang="en-US" altLang="zh-CN" dirty="0"/>
          </a:p>
          <a:p>
            <a:r>
              <a:rPr lang="zh-CN" altLang="en-US" dirty="0"/>
              <a:t>后一个句子在人脑的语义整合时需要更多的处理时间，更不符合自然语言规则。</a:t>
            </a:r>
          </a:p>
          <a:p>
            <a:r>
              <a:rPr lang="zh-CN" altLang="en-US" dirty="0"/>
              <a:t>规则是什么？</a:t>
            </a:r>
          </a:p>
        </p:txBody>
      </p:sp>
      <p:pic>
        <p:nvPicPr>
          <p:cNvPr id="5" name="图片 4">
            <a:extLst>
              <a:ext uri="{FF2B5EF4-FFF2-40B4-BE49-F238E27FC236}">
                <a16:creationId xmlns:a16="http://schemas.microsoft.com/office/drawing/2014/main" id="{B0A9BFC9-7C8B-44EB-9859-5573E203A4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0" y="2057400"/>
            <a:ext cx="2707124" cy="1428760"/>
          </a:xfrm>
          <a:prstGeom prst="rect">
            <a:avLst/>
          </a:prstGeom>
        </p:spPr>
      </p:pic>
    </p:spTree>
    <p:extLst>
      <p:ext uri="{BB962C8B-B14F-4D97-AF65-F5344CB8AC3E}">
        <p14:creationId xmlns:p14="http://schemas.microsoft.com/office/powerpoint/2010/main" val="2188910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368BFA-5AAD-4779-848C-B22D476D5DA2}"/>
              </a:ext>
            </a:extLst>
          </p:cNvPr>
          <p:cNvSpPr>
            <a:spLocks noGrp="1"/>
          </p:cNvSpPr>
          <p:nvPr>
            <p:ph type="ctrTitle"/>
          </p:nvPr>
        </p:nvSpPr>
        <p:spPr/>
        <p:txBody>
          <a:bodyPr/>
          <a:lstStyle/>
          <a:p>
            <a:r>
              <a:rPr lang="zh-CN" altLang="en-US" dirty="0"/>
              <a:t>序列到序列模型</a:t>
            </a:r>
          </a:p>
        </p:txBody>
      </p:sp>
    </p:spTree>
    <p:extLst>
      <p:ext uri="{BB962C8B-B14F-4D97-AF65-F5344CB8AC3E}">
        <p14:creationId xmlns:p14="http://schemas.microsoft.com/office/powerpoint/2010/main" val="2222399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C8741C-B79F-45D4-A7AE-E9B82196CABF}"/>
              </a:ext>
            </a:extLst>
          </p:cNvPr>
          <p:cNvSpPr>
            <a:spLocks noGrp="1"/>
          </p:cNvSpPr>
          <p:nvPr>
            <p:ph type="title"/>
          </p:nvPr>
        </p:nvSpPr>
        <p:spPr/>
        <p:txBody>
          <a:bodyPr/>
          <a:lstStyle/>
          <a:p>
            <a:r>
              <a:rPr lang="zh-CN" altLang="en-US" dirty="0"/>
              <a:t>序列到序列模型</a:t>
            </a:r>
          </a:p>
        </p:txBody>
      </p:sp>
      <p:pic>
        <p:nvPicPr>
          <p:cNvPr id="5" name="内容占位符 4">
            <a:extLst>
              <a:ext uri="{FF2B5EF4-FFF2-40B4-BE49-F238E27FC236}">
                <a16:creationId xmlns:a16="http://schemas.microsoft.com/office/drawing/2014/main" id="{5BF5A35B-7C3A-4254-8A3E-39A2FC5B344A}"/>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2286001" y="1752601"/>
            <a:ext cx="7188199" cy="3521345"/>
          </a:xfrm>
        </p:spPr>
      </p:pic>
    </p:spTree>
    <p:extLst>
      <p:ext uri="{BB962C8B-B14F-4D97-AF65-F5344CB8AC3E}">
        <p14:creationId xmlns:p14="http://schemas.microsoft.com/office/powerpoint/2010/main" val="37962282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F3A1EC7-812D-4453-9C84-4767EAAF2B26}"/>
              </a:ext>
            </a:extLst>
          </p:cNvPr>
          <p:cNvSpPr>
            <a:spLocks noGrp="1"/>
          </p:cNvSpPr>
          <p:nvPr>
            <p:ph type="title"/>
          </p:nvPr>
        </p:nvSpPr>
        <p:spPr/>
        <p:txBody>
          <a:bodyPr/>
          <a:lstStyle/>
          <a:p>
            <a:r>
              <a:rPr lang="zh-CN" altLang="en-US" dirty="0"/>
              <a:t>序列到序列模型</a:t>
            </a:r>
          </a:p>
        </p:txBody>
      </p:sp>
      <p:pic>
        <p:nvPicPr>
          <p:cNvPr id="4" name="图片 3">
            <a:extLst>
              <a:ext uri="{FF2B5EF4-FFF2-40B4-BE49-F238E27FC236}">
                <a16:creationId xmlns:a16="http://schemas.microsoft.com/office/drawing/2014/main" id="{602EAC0F-7516-479B-92B7-4B29CE25BB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1" y="1524000"/>
            <a:ext cx="6749319" cy="4441488"/>
          </a:xfrm>
          <a:prstGeom prst="rect">
            <a:avLst/>
          </a:prstGeom>
        </p:spPr>
      </p:pic>
    </p:spTree>
    <p:extLst>
      <p:ext uri="{BB962C8B-B14F-4D97-AF65-F5344CB8AC3E}">
        <p14:creationId xmlns:p14="http://schemas.microsoft.com/office/powerpoint/2010/main" val="8831242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0BE93-7288-41F6-BD86-7B4F9E495EA9}"/>
              </a:ext>
            </a:extLst>
          </p:cNvPr>
          <p:cNvSpPr>
            <a:spLocks noGrp="1"/>
          </p:cNvSpPr>
          <p:nvPr>
            <p:ph type="title"/>
          </p:nvPr>
        </p:nvSpPr>
        <p:spPr/>
        <p:txBody>
          <a:bodyPr/>
          <a:lstStyle/>
          <a:p>
            <a:r>
              <a:rPr lang="zh-CN" altLang="en-US" dirty="0"/>
              <a:t>基于循环神经网络的序列到序列模型</a:t>
            </a:r>
          </a:p>
        </p:txBody>
      </p:sp>
      <p:pic>
        <p:nvPicPr>
          <p:cNvPr id="4" name="图片 3">
            <a:extLst>
              <a:ext uri="{FF2B5EF4-FFF2-40B4-BE49-F238E27FC236}">
                <a16:creationId xmlns:a16="http://schemas.microsoft.com/office/drawing/2014/main" id="{83BBB38B-18B9-483F-BD3C-E5D52EE826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401" y="3124201"/>
            <a:ext cx="5856667" cy="1507711"/>
          </a:xfrm>
          <a:prstGeom prst="rect">
            <a:avLst/>
          </a:prstGeom>
        </p:spPr>
      </p:pic>
    </p:spTree>
    <p:extLst>
      <p:ext uri="{BB962C8B-B14F-4D97-AF65-F5344CB8AC3E}">
        <p14:creationId xmlns:p14="http://schemas.microsoft.com/office/powerpoint/2010/main" val="14224253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0C90F0-ADC4-476D-AD08-410E9B6CDC80}"/>
              </a:ext>
            </a:extLst>
          </p:cNvPr>
          <p:cNvSpPr>
            <a:spLocks noGrp="1"/>
          </p:cNvSpPr>
          <p:nvPr>
            <p:ph type="title"/>
          </p:nvPr>
        </p:nvSpPr>
        <p:spPr/>
        <p:txBody>
          <a:bodyPr/>
          <a:lstStyle/>
          <a:p>
            <a:r>
              <a:rPr lang="zh-CN" altLang="en-US" dirty="0"/>
              <a:t>基于前馈神经网络的序列到序列模型</a:t>
            </a:r>
          </a:p>
        </p:txBody>
      </p:sp>
      <p:pic>
        <p:nvPicPr>
          <p:cNvPr id="1026" name="Picture 2" descr="https://nndl.github.io/v/sgm-seq2seq-fnn-wavenet.gif">
            <a:extLst>
              <a:ext uri="{FF2B5EF4-FFF2-40B4-BE49-F238E27FC236}">
                <a16:creationId xmlns:a16="http://schemas.microsoft.com/office/drawing/2014/main" id="{10A3B492-0358-420D-83BF-E9DD4F6EE926}"/>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2133601"/>
            <a:ext cx="6030198" cy="2771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30036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0BE93-7288-41F6-BD86-7B4F9E495EA9}"/>
              </a:ext>
            </a:extLst>
          </p:cNvPr>
          <p:cNvSpPr>
            <a:spLocks noGrp="1"/>
          </p:cNvSpPr>
          <p:nvPr>
            <p:ph type="title"/>
          </p:nvPr>
        </p:nvSpPr>
        <p:spPr/>
        <p:txBody>
          <a:bodyPr/>
          <a:lstStyle/>
          <a:p>
            <a:r>
              <a:rPr lang="zh-CN" altLang="en-US" dirty="0"/>
              <a:t>基于注意力的序列到序列模型</a:t>
            </a:r>
          </a:p>
        </p:txBody>
      </p:sp>
      <p:pic>
        <p:nvPicPr>
          <p:cNvPr id="4098" name="Picture 2" descr="https://nndl.github.io/v/sgm-seq2seq-rnn-mt.gif">
            <a:extLst>
              <a:ext uri="{FF2B5EF4-FFF2-40B4-BE49-F238E27FC236}">
                <a16:creationId xmlns:a16="http://schemas.microsoft.com/office/drawing/2014/main" id="{918C6534-3B9E-4CCA-95EF-39BA84FBDC6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000573" y="1676401"/>
            <a:ext cx="7620000" cy="3876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12403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0C90F0-ADC4-476D-AD08-410E9B6CDC80}"/>
              </a:ext>
            </a:extLst>
          </p:cNvPr>
          <p:cNvSpPr>
            <a:spLocks noGrp="1"/>
          </p:cNvSpPr>
          <p:nvPr>
            <p:ph type="title"/>
          </p:nvPr>
        </p:nvSpPr>
        <p:spPr/>
        <p:txBody>
          <a:bodyPr/>
          <a:lstStyle/>
          <a:p>
            <a:r>
              <a:rPr lang="zh-CN" altLang="en-US" dirty="0"/>
              <a:t>基于卷积神经网络的序列到序列模型</a:t>
            </a:r>
          </a:p>
        </p:txBody>
      </p:sp>
      <p:pic>
        <p:nvPicPr>
          <p:cNvPr id="2050" name="Picture 2" descr="https://nndl.github.io/v/sgm-seq2seq-cnn-mt.gif">
            <a:extLst>
              <a:ext uri="{FF2B5EF4-FFF2-40B4-BE49-F238E27FC236}">
                <a16:creationId xmlns:a16="http://schemas.microsoft.com/office/drawing/2014/main" id="{6779CE02-97A1-4467-8D1F-2DAF8F3EF93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614489"/>
            <a:ext cx="6096000" cy="3629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73089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F28068E-086F-4CE8-AF84-5CA1CBE87BCA}"/>
              </a:ext>
            </a:extLst>
          </p:cNvPr>
          <p:cNvSpPr>
            <a:spLocks noGrp="1"/>
          </p:cNvSpPr>
          <p:nvPr>
            <p:ph type="ctrTitle"/>
          </p:nvPr>
        </p:nvSpPr>
        <p:spPr/>
        <p:txBody>
          <a:bodyPr/>
          <a:lstStyle/>
          <a:p>
            <a:r>
              <a:rPr lang="zh-CN" altLang="en-US" dirty="0"/>
              <a:t>基于自注意力的序列到序列模型</a:t>
            </a:r>
          </a:p>
        </p:txBody>
      </p:sp>
    </p:spTree>
    <p:extLst>
      <p:ext uri="{BB962C8B-B14F-4D97-AF65-F5344CB8AC3E}">
        <p14:creationId xmlns:p14="http://schemas.microsoft.com/office/powerpoint/2010/main" val="8552230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回顾：注意力模型</a:t>
            </a:r>
          </a:p>
        </p:txBody>
      </p:sp>
      <mc:AlternateContent xmlns:mc="http://schemas.openxmlformats.org/markup-compatibility/2006" xmlns:a14="http://schemas.microsoft.com/office/drawing/2010/main">
        <mc:Choice Requires="a14">
          <p:sp>
            <p:nvSpPr>
              <p:cNvPr id="18" name="内容占位符 17">
                <a:extLst>
                  <a:ext uri="{FF2B5EF4-FFF2-40B4-BE49-F238E27FC236}">
                    <a16:creationId xmlns:a16="http://schemas.microsoft.com/office/drawing/2014/main" id="{22F24509-78A9-4ED6-A9C9-44F9E25928B5}"/>
                  </a:ext>
                </a:extLst>
              </p:cNvPr>
              <p:cNvSpPr>
                <a:spLocks noGrp="1"/>
              </p:cNvSpPr>
              <p:nvPr>
                <p:ph sz="quarter" idx="1"/>
              </p:nvPr>
            </p:nvSpPr>
            <p:spPr/>
            <p:txBody>
              <a:bodyPr/>
              <a:lstStyle/>
              <a:p>
                <a:r>
                  <a:rPr lang="zh-CN" altLang="en-US" dirty="0"/>
                  <a:t>软性注意力机制（</a:t>
                </a:r>
                <a:r>
                  <a:rPr lang="en-US" altLang="zh-CN" dirty="0"/>
                  <a:t>soft attention mechanism</a:t>
                </a:r>
                <a:r>
                  <a:rPr lang="zh-CN" altLang="en-US" dirty="0"/>
                  <a:t>）</a:t>
                </a:r>
              </a:p>
              <a:p>
                <a:r>
                  <a:rPr lang="zh-CN" altLang="en-US" dirty="0"/>
                  <a:t>注意力机制可以分为两步</a:t>
                </a:r>
                <a:endParaRPr lang="en-US" altLang="zh-CN" dirty="0"/>
              </a:p>
              <a:p>
                <a:pPr lvl="1"/>
                <a:r>
                  <a:rPr lang="zh-CN" altLang="en-US" dirty="0"/>
                  <a:t>计算注意力分布</a:t>
                </a:r>
                <a14:m>
                  <m:oMath xmlns:m="http://schemas.openxmlformats.org/officeDocument/2006/math">
                    <m:r>
                      <a:rPr lang="en-US" altLang="zh-CN">
                        <a:latin typeface="Cambria Math" panose="02040503050406030204" pitchFamily="18" charset="0"/>
                      </a:rPr>
                      <m:t>𝛼</m:t>
                    </m:r>
                    <m:r>
                      <a:rPr lang="en-US" altLang="zh-CN">
                        <a:latin typeface="Cambria Math" panose="02040503050406030204" pitchFamily="18" charset="0"/>
                      </a:rPr>
                      <m:t> </m:t>
                    </m:r>
                  </m:oMath>
                </a14:m>
                <a:r>
                  <a:rPr lang="zh-CN" altLang="en-US" dirty="0"/>
                  <a:t>，</a:t>
                </a:r>
                <a:endParaRPr lang="en-US" altLang="zh-CN" dirty="0"/>
              </a:p>
              <a:p>
                <a:pPr lvl="1"/>
                <a:endParaRPr lang="en-US" altLang="zh-CN" dirty="0"/>
              </a:p>
              <a:p>
                <a:pPr lvl="1"/>
                <a:endParaRPr lang="en-US" altLang="zh-CN" dirty="0"/>
              </a:p>
              <a:p>
                <a:pPr lvl="1"/>
                <a:endParaRPr lang="en-US" altLang="zh-CN" dirty="0"/>
              </a:p>
              <a:p>
                <a:pPr lvl="1"/>
                <a:endParaRPr lang="en-US" altLang="zh-CN" dirty="0"/>
              </a:p>
              <a:p>
                <a:pPr lvl="1"/>
                <a:r>
                  <a:rPr lang="zh-CN" altLang="en-US" dirty="0"/>
                  <a:t>根据</a:t>
                </a:r>
                <a:r>
                  <a:rPr lang="en-US" altLang="zh-CN" dirty="0"/>
                  <a:t>α</a:t>
                </a:r>
                <a:r>
                  <a:rPr lang="zh-CN" altLang="en-US" dirty="0"/>
                  <a:t>来计算输入信息的加权平均。</a:t>
                </a:r>
                <a:endParaRPr lang="en-US" altLang="zh-CN" dirty="0"/>
              </a:p>
              <a:p>
                <a:endParaRPr lang="zh-CN" altLang="en-US" dirty="0"/>
              </a:p>
            </p:txBody>
          </p:sp>
        </mc:Choice>
        <mc:Fallback xmlns="">
          <p:sp>
            <p:nvSpPr>
              <p:cNvPr id="18" name="内容占位符 17">
                <a:extLst>
                  <a:ext uri="{FF2B5EF4-FFF2-40B4-BE49-F238E27FC236}">
                    <a16:creationId xmlns:a16="http://schemas.microsoft.com/office/drawing/2014/main" id="{22F24509-78A9-4ED6-A9C9-44F9E25928B5}"/>
                  </a:ext>
                </a:extLst>
              </p:cNvPr>
              <p:cNvSpPr>
                <a:spLocks noGrp="1" noRot="1" noChangeAspect="1" noMove="1" noResize="1" noEditPoints="1" noAdjustHandles="1" noChangeArrowheads="1" noChangeShapeType="1" noTextEdit="1"/>
              </p:cNvSpPr>
              <p:nvPr>
                <p:ph sz="quarter" idx="1"/>
              </p:nvPr>
            </p:nvSpPr>
            <p:spPr>
              <a:blipFill>
                <a:blip r:embed="rId2"/>
                <a:stretch>
                  <a:fillRect l="-1037" t="-1728"/>
                </a:stretch>
              </a:blipFill>
            </p:spPr>
            <p:txBody>
              <a:bodyPr/>
              <a:lstStyle/>
              <a:p>
                <a:r>
                  <a:rPr lang="zh-CN" altLang="en-US">
                    <a:noFill/>
                  </a:rPr>
                  <a:t> </a:t>
                </a:r>
              </a:p>
            </p:txBody>
          </p:sp>
        </mc:Fallback>
      </mc:AlternateContent>
      <p:pic>
        <p:nvPicPr>
          <p:cNvPr id="9" name="图片 8">
            <a:extLst>
              <a:ext uri="{FF2B5EF4-FFF2-40B4-BE49-F238E27FC236}">
                <a16:creationId xmlns:a16="http://schemas.microsoft.com/office/drawing/2014/main" id="{79EBAD22-F092-47E4-89CD-132A5575DE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7166" y="2010407"/>
            <a:ext cx="4002374" cy="4222753"/>
          </a:xfrm>
          <a:prstGeom prst="rect">
            <a:avLst/>
          </a:prstGeom>
        </p:spPr>
      </p:pic>
      <mc:AlternateContent xmlns:mc="http://schemas.openxmlformats.org/markup-compatibility/2006" xmlns:a14="http://schemas.microsoft.com/office/drawing/2010/main">
        <mc:Choice Requires="a14">
          <p:sp>
            <p:nvSpPr>
              <p:cNvPr id="11" name="矩形 10">
                <a:extLst>
                  <a:ext uri="{FF2B5EF4-FFF2-40B4-BE49-F238E27FC236}">
                    <a16:creationId xmlns:a16="http://schemas.microsoft.com/office/drawing/2014/main" id="{8063A1AB-628B-47A3-803E-319ED1190397}"/>
                  </a:ext>
                </a:extLst>
              </p:cNvPr>
              <p:cNvSpPr/>
              <p:nvPr/>
            </p:nvSpPr>
            <p:spPr>
              <a:xfrm>
                <a:off x="5795103" y="2890839"/>
                <a:ext cx="1891030" cy="369332"/>
              </a:xfrm>
              <a:prstGeom prst="rect">
                <a:avLst/>
              </a:prstGeom>
            </p:spPr>
            <p:txBody>
              <a:bodyPr wrap="none">
                <a:spAutoFit/>
              </a:bodyPr>
              <a:lstStyle/>
              <a:p>
                <a14:m>
                  <m:oMath xmlns:m="http://schemas.openxmlformats.org/officeDocument/2006/math">
                    <m:r>
                      <a:rPr lang="en-US" altLang="zh-CN" i="1" smtClean="0">
                        <a:solidFill>
                          <a:srgbClr val="FF0000"/>
                        </a:solidFill>
                        <a:latin typeface="Cambria Math" panose="02040503050406030204" pitchFamily="18" charset="0"/>
                      </a:rPr>
                      <m:t>𝑠</m:t>
                    </m:r>
                    <m:r>
                      <a:rPr lang="en-US" altLang="zh-CN" i="1" smtClean="0">
                        <a:solidFill>
                          <a:srgbClr val="FF0000"/>
                        </a:solidFill>
                        <a:latin typeface="Cambria Math" panose="02040503050406030204" pitchFamily="18" charset="0"/>
                      </a:rPr>
                      <m:t>(</m:t>
                    </m:r>
                    <m:sSub>
                      <m:sSubPr>
                        <m:ctrlPr>
                          <a:rPr lang="en-US" altLang="zh-CN" i="1">
                            <a:solidFill>
                              <a:srgbClr val="FF0000"/>
                            </a:solidFill>
                            <a:latin typeface="Cambria Math" panose="02040503050406030204" pitchFamily="18" charset="0"/>
                          </a:rPr>
                        </m:ctrlPr>
                      </m:sSubPr>
                      <m:e>
                        <m:r>
                          <a:rPr lang="en-US" altLang="zh-CN" i="1">
                            <a:solidFill>
                              <a:srgbClr val="FF0000"/>
                            </a:solidFill>
                            <a:latin typeface="Cambria Math" panose="02040503050406030204" pitchFamily="18" charset="0"/>
                          </a:rPr>
                          <m:t>𝑥</m:t>
                        </m:r>
                      </m:e>
                      <m:sub>
                        <m:r>
                          <a:rPr lang="en-US" altLang="zh-CN" i="1">
                            <a:solidFill>
                              <a:srgbClr val="FF0000"/>
                            </a:solidFill>
                            <a:latin typeface="Cambria Math" panose="02040503050406030204" pitchFamily="18" charset="0"/>
                          </a:rPr>
                          <m:t>𝑖</m:t>
                        </m:r>
                      </m:sub>
                    </m:sSub>
                    <m:r>
                      <a:rPr lang="en-US" altLang="zh-CN" i="1">
                        <a:solidFill>
                          <a:srgbClr val="FF0000"/>
                        </a:solidFill>
                        <a:latin typeface="Cambria Math" panose="02040503050406030204" pitchFamily="18" charset="0"/>
                      </a:rPr>
                      <m:t>,</m:t>
                    </m:r>
                    <m:r>
                      <a:rPr lang="en-US" altLang="zh-CN" i="1">
                        <a:solidFill>
                          <a:srgbClr val="FF0000"/>
                        </a:solidFill>
                        <a:latin typeface="Cambria Math" panose="02040503050406030204" pitchFamily="18" charset="0"/>
                      </a:rPr>
                      <m:t>𝑞</m:t>
                    </m:r>
                    <m:r>
                      <a:rPr lang="en-US" altLang="zh-CN" i="1">
                        <a:solidFill>
                          <a:srgbClr val="FF0000"/>
                        </a:solidFill>
                        <a:latin typeface="Cambria Math" panose="02040503050406030204" pitchFamily="18" charset="0"/>
                      </a:rPr>
                      <m:t>)</m:t>
                    </m:r>
                  </m:oMath>
                </a14:m>
                <a:r>
                  <a:rPr lang="zh-CN" altLang="en-US" dirty="0">
                    <a:solidFill>
                      <a:srgbClr val="FF0000"/>
                    </a:solidFill>
                  </a:rPr>
                  <a:t> 打分函数</a:t>
                </a:r>
                <a:endParaRPr lang="en-US" altLang="zh-CN" dirty="0">
                  <a:solidFill>
                    <a:srgbClr val="FF0000"/>
                  </a:solidFill>
                </a:endParaRPr>
              </a:p>
            </p:txBody>
          </p:sp>
        </mc:Choice>
        <mc:Fallback xmlns="">
          <p:sp>
            <p:nvSpPr>
              <p:cNvPr id="11" name="矩形 10">
                <a:extLst>
                  <a:ext uri="{FF2B5EF4-FFF2-40B4-BE49-F238E27FC236}">
                    <a16:creationId xmlns:a16="http://schemas.microsoft.com/office/drawing/2014/main" id="{8063A1AB-628B-47A3-803E-319ED1190397}"/>
                  </a:ext>
                </a:extLst>
              </p:cNvPr>
              <p:cNvSpPr>
                <a:spLocks noRot="1" noChangeAspect="1" noMove="1" noResize="1" noEditPoints="1" noAdjustHandles="1" noChangeArrowheads="1" noChangeShapeType="1" noTextEdit="1"/>
              </p:cNvSpPr>
              <p:nvPr/>
            </p:nvSpPr>
            <p:spPr>
              <a:xfrm>
                <a:off x="5795103" y="2890839"/>
                <a:ext cx="1891030" cy="369332"/>
              </a:xfrm>
              <a:prstGeom prst="rect">
                <a:avLst/>
              </a:prstGeom>
              <a:blipFill>
                <a:blip r:embed="rId4"/>
                <a:stretch>
                  <a:fillRect t="-6557" r="-2258" b="-26230"/>
                </a:stretch>
              </a:blipFill>
            </p:spPr>
            <p:txBody>
              <a:bodyPr/>
              <a:lstStyle/>
              <a:p>
                <a:r>
                  <a:rPr lang="zh-CN" altLang="en-US">
                    <a:noFill/>
                  </a:rPr>
                  <a:t> </a:t>
                </a:r>
              </a:p>
            </p:txBody>
          </p:sp>
        </mc:Fallback>
      </mc:AlternateContent>
      <p:pic>
        <p:nvPicPr>
          <p:cNvPr id="13" name="图片 12">
            <a:extLst>
              <a:ext uri="{FF2B5EF4-FFF2-40B4-BE49-F238E27FC236}">
                <a16:creationId xmlns:a16="http://schemas.microsoft.com/office/drawing/2014/main" id="{BCDF3D7C-DEF4-4E85-BBE6-A2D4A90594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3318" y="2890839"/>
            <a:ext cx="2264288" cy="1730874"/>
          </a:xfrm>
          <a:prstGeom prst="rect">
            <a:avLst/>
          </a:prstGeom>
        </p:spPr>
      </p:pic>
      <p:pic>
        <p:nvPicPr>
          <p:cNvPr id="17" name="图片 16">
            <a:extLst>
              <a:ext uri="{FF2B5EF4-FFF2-40B4-BE49-F238E27FC236}">
                <a16:creationId xmlns:a16="http://schemas.microsoft.com/office/drawing/2014/main" id="{643D6309-1B5C-4D6B-BD86-09F2536F48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32385" y="5242485"/>
            <a:ext cx="2296946" cy="1170245"/>
          </a:xfrm>
          <a:prstGeom prst="rect">
            <a:avLst/>
          </a:prstGeom>
        </p:spPr>
      </p:pic>
    </p:spTree>
    <p:extLst>
      <p:ext uri="{BB962C8B-B14F-4D97-AF65-F5344CB8AC3E}">
        <p14:creationId xmlns:p14="http://schemas.microsoft.com/office/powerpoint/2010/main" val="22967272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9A5ED3-3C78-4DE5-8AC3-DEE1BFEFC013}"/>
              </a:ext>
            </a:extLst>
          </p:cNvPr>
          <p:cNvSpPr>
            <a:spLocks noGrp="1"/>
          </p:cNvSpPr>
          <p:nvPr>
            <p:ph type="title"/>
          </p:nvPr>
        </p:nvSpPr>
        <p:spPr/>
        <p:txBody>
          <a:bodyPr/>
          <a:lstStyle/>
          <a:p>
            <a:r>
              <a:rPr lang="zh-CN" altLang="en-US" dirty="0"/>
              <a:t>回顾：自注意力</a:t>
            </a:r>
          </a:p>
        </p:txBody>
      </p:sp>
      <p:sp>
        <p:nvSpPr>
          <p:cNvPr id="3" name="内容占位符 2">
            <a:extLst>
              <a:ext uri="{FF2B5EF4-FFF2-40B4-BE49-F238E27FC236}">
                <a16:creationId xmlns:a16="http://schemas.microsoft.com/office/drawing/2014/main" id="{D5F5E65D-9235-4262-A552-FFE2B867C033}"/>
              </a:ext>
            </a:extLst>
          </p:cNvPr>
          <p:cNvSpPr>
            <a:spLocks noGrp="1"/>
          </p:cNvSpPr>
          <p:nvPr>
            <p:ph sz="quarter" idx="1"/>
          </p:nvPr>
        </p:nvSpPr>
        <p:spPr>
          <a:xfrm>
            <a:off x="609600" y="1219200"/>
            <a:ext cx="10972800" cy="4937760"/>
          </a:xfrm>
        </p:spPr>
        <p:txBody>
          <a:bodyPr/>
          <a:lstStyle/>
          <a:p>
            <a:r>
              <a:rPr lang="zh-CN" altLang="en-US" dirty="0"/>
              <a:t>基于自注意力的全连接神经网络</a:t>
            </a:r>
          </a:p>
        </p:txBody>
      </p:sp>
      <p:pic>
        <p:nvPicPr>
          <p:cNvPr id="4" name="图片 3">
            <a:extLst>
              <a:ext uri="{FF2B5EF4-FFF2-40B4-BE49-F238E27FC236}">
                <a16:creationId xmlns:a16="http://schemas.microsoft.com/office/drawing/2014/main" id="{7A2BAEB8-902A-4393-88FB-12FD523DF5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1981200"/>
            <a:ext cx="5112863" cy="2028416"/>
          </a:xfrm>
          <a:prstGeom prst="rect">
            <a:avLst/>
          </a:prstGeom>
        </p:spPr>
      </p:pic>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2513EA3C-E122-4766-84CC-38ED6E4FD61D}"/>
                  </a:ext>
                </a:extLst>
              </p:cNvPr>
              <p:cNvSpPr/>
              <p:nvPr/>
            </p:nvSpPr>
            <p:spPr>
              <a:xfrm>
                <a:off x="3200400" y="4101056"/>
                <a:ext cx="4183909" cy="424796"/>
              </a:xfrm>
              <a:prstGeom prst="rect">
                <a:avLst/>
              </a:prstGeom>
            </p:spPr>
            <p:txBody>
              <a:bodyPr wrap="square">
                <a:spAutoFit/>
              </a:bodyPr>
              <a:lstStyle/>
              <a:p>
                <a:pPr algn="ctr"/>
                <a:r>
                  <a:rPr lang="zh-CN" altLang="en-US" sz="2000" dirty="0">
                    <a:solidFill>
                      <a:srgbClr val="FF0000"/>
                    </a:solidFill>
                  </a:rPr>
                  <a:t>连接权重</a:t>
                </a:r>
                <a14:m>
                  <m:oMath xmlns:m="http://schemas.openxmlformats.org/officeDocument/2006/math">
                    <m:sSub>
                      <m:sSubPr>
                        <m:ctrlPr>
                          <a:rPr lang="en-US" altLang="zh-CN" sz="2000" i="1" dirty="0" smtClean="0">
                            <a:solidFill>
                              <a:srgbClr val="FF0000"/>
                            </a:solidFill>
                            <a:latin typeface="Cambria Math" panose="02040503050406030204" pitchFamily="18" charset="0"/>
                          </a:rPr>
                        </m:ctrlPr>
                      </m:sSubPr>
                      <m:e>
                        <m:r>
                          <a:rPr lang="zh-CN" altLang="en-US" sz="2000" i="1" dirty="0" smtClean="0">
                            <a:solidFill>
                              <a:srgbClr val="FF0000"/>
                            </a:solidFill>
                            <a:latin typeface="Cambria Math" panose="02040503050406030204" pitchFamily="18" charset="0"/>
                          </a:rPr>
                          <m:t>𝛼</m:t>
                        </m:r>
                      </m:e>
                      <m:sub>
                        <m:r>
                          <a:rPr lang="zh-CN" altLang="en-US" sz="2000" i="1" dirty="0" smtClean="0">
                            <a:solidFill>
                              <a:srgbClr val="FF0000"/>
                            </a:solidFill>
                            <a:latin typeface="Cambria Math" panose="02040503050406030204" pitchFamily="18" charset="0"/>
                          </a:rPr>
                          <m:t>𝑖</m:t>
                        </m:r>
                        <m:r>
                          <a:rPr lang="zh-CN" altLang="en-US" sz="2000" i="1" dirty="0">
                            <a:solidFill>
                              <a:srgbClr val="FF0000"/>
                            </a:solidFill>
                            <a:latin typeface="Cambria Math" panose="02040503050406030204" pitchFamily="18" charset="0"/>
                          </a:rPr>
                          <m:t>𝑗</m:t>
                        </m:r>
                      </m:sub>
                    </m:sSub>
                    <m:r>
                      <a:rPr lang="zh-CN" altLang="en-US" sz="2000" i="1" dirty="0" smtClean="0">
                        <a:solidFill>
                          <a:srgbClr val="FF0000"/>
                        </a:solidFill>
                        <a:latin typeface="Cambria Math" panose="02040503050406030204" pitchFamily="18" charset="0"/>
                      </a:rPr>
                      <m:t> </m:t>
                    </m:r>
                  </m:oMath>
                </a14:m>
                <a:r>
                  <a:rPr lang="zh-CN" altLang="en-US" sz="2000" dirty="0">
                    <a:solidFill>
                      <a:srgbClr val="FF0000"/>
                    </a:solidFill>
                  </a:rPr>
                  <a:t>由注意力机制动态生成</a:t>
                </a:r>
              </a:p>
            </p:txBody>
          </p:sp>
        </mc:Choice>
        <mc:Fallback xmlns="">
          <p:sp>
            <p:nvSpPr>
              <p:cNvPr id="5" name="矩形 4">
                <a:extLst>
                  <a:ext uri="{FF2B5EF4-FFF2-40B4-BE49-F238E27FC236}">
                    <a16:creationId xmlns:a16="http://schemas.microsoft.com/office/drawing/2014/main" id="{2513EA3C-E122-4766-84CC-38ED6E4FD61D}"/>
                  </a:ext>
                </a:extLst>
              </p:cNvPr>
              <p:cNvSpPr>
                <a:spLocks noRot="1" noChangeAspect="1" noMove="1" noResize="1" noEditPoints="1" noAdjustHandles="1" noChangeArrowheads="1" noChangeShapeType="1" noTextEdit="1"/>
              </p:cNvSpPr>
              <p:nvPr/>
            </p:nvSpPr>
            <p:spPr>
              <a:xfrm>
                <a:off x="3200400" y="4101056"/>
                <a:ext cx="4183909" cy="424796"/>
              </a:xfrm>
              <a:prstGeom prst="rect">
                <a:avLst/>
              </a:prstGeom>
              <a:blipFill>
                <a:blip r:embed="rId3"/>
                <a:stretch>
                  <a:fillRect l="-875" t="-5797" r="-1020" b="-23188"/>
                </a:stretch>
              </a:blipFill>
            </p:spPr>
            <p:txBody>
              <a:bodyPr/>
              <a:lstStyle/>
              <a:p>
                <a:r>
                  <a:rPr lang="zh-CN" altLang="en-US">
                    <a:noFill/>
                  </a:rPr>
                  <a:t> </a:t>
                </a:r>
              </a:p>
            </p:txBody>
          </p:sp>
        </mc:Fallback>
      </mc:AlternateContent>
      <p:pic>
        <p:nvPicPr>
          <p:cNvPr id="6" name="Picture 6" descr="http://www.asimovinstitute.org/wp-content/uploads/2016/09/mc.png">
            <a:extLst>
              <a:ext uri="{FF2B5EF4-FFF2-40B4-BE49-F238E27FC236}">
                <a16:creationId xmlns:a16="http://schemas.microsoft.com/office/drawing/2014/main" id="{AD606B72-241C-4E09-9033-FC51B9A194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0290" y="3657600"/>
            <a:ext cx="2030283" cy="2101521"/>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6">
            <a:extLst>
              <a:ext uri="{FF2B5EF4-FFF2-40B4-BE49-F238E27FC236}">
                <a16:creationId xmlns:a16="http://schemas.microsoft.com/office/drawing/2014/main" id="{9BAFE0E2-1376-446F-9041-C351462629E8}"/>
              </a:ext>
            </a:extLst>
          </p:cNvPr>
          <p:cNvSpPr txBox="1"/>
          <p:nvPr/>
        </p:nvSpPr>
        <p:spPr>
          <a:xfrm>
            <a:off x="7315200" y="5782521"/>
            <a:ext cx="4544834" cy="400110"/>
          </a:xfrm>
          <a:prstGeom prst="rect">
            <a:avLst/>
          </a:prstGeom>
          <a:noFill/>
        </p:spPr>
        <p:txBody>
          <a:bodyPr wrap="none" rtlCol="0">
            <a:spAutoFit/>
          </a:bodyPr>
          <a:lstStyle/>
          <a:p>
            <a:r>
              <a:rPr lang="zh-CN" altLang="en-US" sz="2000" dirty="0">
                <a:solidFill>
                  <a:srgbClr val="FF0000"/>
                </a:solidFill>
              </a:rPr>
              <a:t>也可以看作是一种全连接的图神经网络</a:t>
            </a:r>
          </a:p>
        </p:txBody>
      </p:sp>
    </p:spTree>
    <p:extLst>
      <p:ext uri="{BB962C8B-B14F-4D97-AF65-F5344CB8AC3E}">
        <p14:creationId xmlns:p14="http://schemas.microsoft.com/office/powerpoint/2010/main" val="2636338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语言模型</a:t>
            </a:r>
            <a:endParaRPr lang="zh-CN" altLang="en-US" dirty="0"/>
          </a:p>
        </p:txBody>
      </p:sp>
      <p:sp>
        <p:nvSpPr>
          <p:cNvPr id="3" name="Content Placeholder 2"/>
          <p:cNvSpPr>
            <a:spLocks noGrp="1"/>
          </p:cNvSpPr>
          <p:nvPr>
            <p:ph sz="quarter" idx="1"/>
          </p:nvPr>
        </p:nvSpPr>
        <p:spPr/>
        <p:txBody>
          <a:bodyPr/>
          <a:lstStyle/>
          <a:p>
            <a:r>
              <a:rPr lang="zh-CN" altLang="en-US" dirty="0"/>
              <a:t>自然语言理解 → 一个句子的可能性</a:t>
            </a:r>
            <a:r>
              <a:rPr lang="en-US" altLang="zh-CN" dirty="0"/>
              <a:t>/</a:t>
            </a:r>
            <a:r>
              <a:rPr lang="zh-CN" altLang="en-US" dirty="0"/>
              <a:t>合理性</a:t>
            </a:r>
            <a:endParaRPr lang="en-US" altLang="zh-CN" dirty="0"/>
          </a:p>
          <a:p>
            <a:pPr lvl="1"/>
            <a:r>
              <a:rPr lang="zh-CN" altLang="en-US" dirty="0"/>
              <a:t>！在报那猫告做只</a:t>
            </a:r>
            <a:endParaRPr lang="en-US" altLang="zh-CN" dirty="0"/>
          </a:p>
          <a:p>
            <a:pPr lvl="1"/>
            <a:r>
              <a:rPr lang="zh-CN" altLang="en-US" dirty="0"/>
              <a:t>那只猫在作报告！</a:t>
            </a:r>
            <a:endParaRPr lang="en-US" altLang="zh-CN" dirty="0"/>
          </a:p>
          <a:p>
            <a:pPr lvl="1"/>
            <a:r>
              <a:rPr lang="zh-CN" altLang="en-US" dirty="0"/>
              <a:t>那个人在作报告！</a:t>
            </a:r>
            <a:endParaRPr lang="en-US" altLang="zh-CN" dirty="0"/>
          </a:p>
          <a:p>
            <a:pPr lvl="1"/>
            <a:endParaRPr lang="en-US" altLang="zh-CN" dirty="0"/>
          </a:p>
          <a:p>
            <a:pPr lvl="1"/>
            <a:endParaRPr lang="en-US" altLang="zh-CN" dirty="0"/>
          </a:p>
          <a:p>
            <a:r>
              <a:rPr lang="zh-CN" altLang="en-US" dirty="0"/>
              <a:t>一切都是概率</a:t>
            </a:r>
            <a:r>
              <a:rPr lang="en-US" altLang="zh-CN" dirty="0"/>
              <a:t>!</a:t>
            </a:r>
          </a:p>
          <a:p>
            <a:pPr lvl="1"/>
            <a:endParaRPr lang="en-US" altLang="zh-CN" dirty="0"/>
          </a:p>
          <a:p>
            <a:pPr lvl="1"/>
            <a:endParaRPr lang="en-US" altLang="zh-CN" dirty="0"/>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738643" y="1752601"/>
            <a:ext cx="347679" cy="34767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35802" y="2221490"/>
            <a:ext cx="353361" cy="35336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729601" y="2766516"/>
            <a:ext cx="365760" cy="365760"/>
          </a:xfrm>
          <a:prstGeom prst="rect">
            <a:avLst/>
          </a:prstGeom>
        </p:spPr>
      </p:pic>
      <p:pic>
        <p:nvPicPr>
          <p:cNvPr id="10" name="Picture 9"/>
          <p:cNvPicPr>
            <a:picLocks noChangeAspect="1"/>
          </p:cNvPicPr>
          <p:nvPr/>
        </p:nvPicPr>
        <p:blipFill>
          <a:blip r:embed="rId5"/>
          <a:stretch>
            <a:fillRect/>
          </a:stretch>
        </p:blipFill>
        <p:spPr>
          <a:xfrm>
            <a:off x="6270572" y="2100280"/>
            <a:ext cx="3940229" cy="2612543"/>
          </a:xfrm>
          <a:prstGeom prst="rect">
            <a:avLst/>
          </a:prstGeom>
        </p:spPr>
      </p:pic>
    </p:spTree>
    <p:extLst>
      <p:ext uri="{BB962C8B-B14F-4D97-AF65-F5344CB8AC3E}">
        <p14:creationId xmlns:p14="http://schemas.microsoft.com/office/powerpoint/2010/main" val="22584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ACEC47-9582-4E12-8A92-BEAD465049CB}"/>
              </a:ext>
            </a:extLst>
          </p:cNvPr>
          <p:cNvSpPr>
            <a:spLocks noGrp="1"/>
          </p:cNvSpPr>
          <p:nvPr>
            <p:ph type="title"/>
          </p:nvPr>
        </p:nvSpPr>
        <p:spPr/>
        <p:txBody>
          <a:bodyPr/>
          <a:lstStyle/>
          <a:p>
            <a:r>
              <a:rPr lang="zh-CN" altLang="en-US" dirty="0"/>
              <a:t>回顾：自注意力示例</a:t>
            </a:r>
          </a:p>
        </p:txBody>
      </p:sp>
      <p:pic>
        <p:nvPicPr>
          <p:cNvPr id="2050" name="Picture 2" descr="Image result for self attention">
            <a:extLst>
              <a:ext uri="{FF2B5EF4-FFF2-40B4-BE49-F238E27FC236}">
                <a16:creationId xmlns:a16="http://schemas.microsoft.com/office/drawing/2014/main" id="{1496E91C-F41C-4251-BBE2-DF659D4C7F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600200"/>
            <a:ext cx="7653180" cy="4119563"/>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a:extLst>
              <a:ext uri="{FF2B5EF4-FFF2-40B4-BE49-F238E27FC236}">
                <a16:creationId xmlns:a16="http://schemas.microsoft.com/office/drawing/2014/main" id="{F90E54A8-AB0D-4335-8799-40B37830A628}"/>
              </a:ext>
            </a:extLst>
          </p:cNvPr>
          <p:cNvSpPr/>
          <p:nvPr/>
        </p:nvSpPr>
        <p:spPr>
          <a:xfrm>
            <a:off x="7285730" y="5992297"/>
            <a:ext cx="4544899" cy="369332"/>
          </a:xfrm>
          <a:prstGeom prst="rect">
            <a:avLst/>
          </a:prstGeom>
        </p:spPr>
        <p:txBody>
          <a:bodyPr wrap="none">
            <a:spAutoFit/>
          </a:bodyPr>
          <a:lstStyle/>
          <a:p>
            <a:r>
              <a:rPr lang="zh-CN" altLang="en-US" dirty="0">
                <a:hlinkClick r:id="rId3"/>
              </a:rPr>
              <a:t>图片来源：</a:t>
            </a:r>
            <a:r>
              <a:rPr lang="en-US" altLang="zh-CN" dirty="0">
                <a:hlinkClick r:id="rId3"/>
              </a:rPr>
              <a:t>http://fuyw.top/NLP_02_QANet/</a:t>
            </a:r>
            <a:endParaRPr lang="zh-CN" altLang="en-US" dirty="0"/>
          </a:p>
        </p:txBody>
      </p:sp>
    </p:spTree>
    <p:extLst>
      <p:ext uri="{BB962C8B-B14F-4D97-AF65-F5344CB8AC3E}">
        <p14:creationId xmlns:p14="http://schemas.microsoft.com/office/powerpoint/2010/main" val="16886700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716FBE5-6504-437B-9F7E-52E50E2036D8}"/>
              </a:ext>
            </a:extLst>
          </p:cNvPr>
          <p:cNvSpPr>
            <a:spLocks noGrp="1"/>
          </p:cNvSpPr>
          <p:nvPr>
            <p:ph type="title"/>
          </p:nvPr>
        </p:nvSpPr>
        <p:spPr/>
        <p:txBody>
          <a:bodyPr/>
          <a:lstStyle/>
          <a:p>
            <a:r>
              <a:rPr lang="en-US" altLang="zh-CN" dirty="0"/>
              <a:t>QKV</a:t>
            </a:r>
            <a:r>
              <a:rPr lang="zh-CN" altLang="en-US" dirty="0"/>
              <a:t>模式（</a:t>
            </a:r>
            <a:r>
              <a:rPr lang="en-US" altLang="zh-CN" dirty="0"/>
              <a:t>Query-Key-Value</a:t>
            </a:r>
            <a:r>
              <a:rPr lang="zh-CN" altLang="en-US" dirty="0"/>
              <a:t>）</a:t>
            </a:r>
          </a:p>
        </p:txBody>
      </p:sp>
      <p:pic>
        <p:nvPicPr>
          <p:cNvPr id="3074" name="Picture 2" descr="http://jalammar.github.io/images/t/self-attention-matrix-calculation.png">
            <a:extLst>
              <a:ext uri="{FF2B5EF4-FFF2-40B4-BE49-F238E27FC236}">
                <a16:creationId xmlns:a16="http://schemas.microsoft.com/office/drawing/2014/main" id="{B0E3AEB2-5B03-49F0-AA3D-FCC9A3C589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733547"/>
            <a:ext cx="3574408" cy="40481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jalammar.github.io/images/t/self-attention-matrix-calculation-2.png">
            <a:extLst>
              <a:ext uri="{FF2B5EF4-FFF2-40B4-BE49-F238E27FC236}">
                <a16:creationId xmlns:a16="http://schemas.microsoft.com/office/drawing/2014/main" id="{19C9ADC0-4A9A-43C2-A14B-C5F3BFBF6E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5110" y="2514598"/>
            <a:ext cx="6361090" cy="2486025"/>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a:extLst>
              <a:ext uri="{FF2B5EF4-FFF2-40B4-BE49-F238E27FC236}">
                <a16:creationId xmlns:a16="http://schemas.microsoft.com/office/drawing/2014/main" id="{BD5CBD13-AED8-49B9-9FE0-75F197640A7B}"/>
              </a:ext>
            </a:extLst>
          </p:cNvPr>
          <p:cNvSpPr/>
          <p:nvPr/>
        </p:nvSpPr>
        <p:spPr>
          <a:xfrm>
            <a:off x="5562600" y="5781672"/>
            <a:ext cx="6160725" cy="369332"/>
          </a:xfrm>
          <a:prstGeom prst="rect">
            <a:avLst/>
          </a:prstGeom>
        </p:spPr>
        <p:txBody>
          <a:bodyPr wrap="none">
            <a:spAutoFit/>
          </a:bodyPr>
          <a:lstStyle/>
          <a:p>
            <a:r>
              <a:rPr lang="zh-CN" altLang="en-US" dirty="0">
                <a:hlinkClick r:id="rId4"/>
              </a:rPr>
              <a:t>图片来源：</a:t>
            </a:r>
            <a:r>
              <a:rPr lang="en-US" altLang="zh-CN" dirty="0">
                <a:hlinkClick r:id="rId4"/>
              </a:rPr>
              <a:t>http://jalammar.github.io/illustrated-transformer/</a:t>
            </a:r>
            <a:endParaRPr lang="zh-CN" altLang="en-US" dirty="0"/>
          </a:p>
        </p:txBody>
      </p:sp>
      <p:sp>
        <p:nvSpPr>
          <p:cNvPr id="4" name="文本框 3">
            <a:extLst>
              <a:ext uri="{FF2B5EF4-FFF2-40B4-BE49-F238E27FC236}">
                <a16:creationId xmlns:a16="http://schemas.microsoft.com/office/drawing/2014/main" id="{BC7562C9-1597-4ED1-B4F6-2942B684942B}"/>
              </a:ext>
            </a:extLst>
          </p:cNvPr>
          <p:cNvSpPr txBox="1"/>
          <p:nvPr/>
        </p:nvSpPr>
        <p:spPr>
          <a:xfrm>
            <a:off x="270819" y="2252988"/>
            <a:ext cx="950901" cy="523220"/>
          </a:xfrm>
          <a:prstGeom prst="rect">
            <a:avLst/>
          </a:prstGeom>
          <a:noFill/>
        </p:spPr>
        <p:txBody>
          <a:bodyPr wrap="none" rtlCol="0">
            <a:spAutoFit/>
          </a:bodyPr>
          <a:lstStyle/>
          <a:p>
            <a:r>
              <a:rPr lang="en-US" altLang="zh-CN" sz="1400" dirty="0">
                <a:solidFill>
                  <a:srgbClr val="92D050"/>
                </a:solidFill>
              </a:rPr>
              <a:t>Thinks</a:t>
            </a:r>
          </a:p>
          <a:p>
            <a:r>
              <a:rPr lang="en-US" altLang="zh-CN" sz="1400" dirty="0">
                <a:solidFill>
                  <a:srgbClr val="92D050"/>
                </a:solidFill>
              </a:rPr>
              <a:t>Machines</a:t>
            </a:r>
            <a:endParaRPr lang="zh-CN" altLang="en-US" sz="1400" dirty="0">
              <a:solidFill>
                <a:srgbClr val="92D050"/>
              </a:solidFill>
            </a:endParaRPr>
          </a:p>
        </p:txBody>
      </p:sp>
      <p:sp>
        <p:nvSpPr>
          <p:cNvPr id="7" name="文本框 6">
            <a:extLst>
              <a:ext uri="{FF2B5EF4-FFF2-40B4-BE49-F238E27FC236}">
                <a16:creationId xmlns:a16="http://schemas.microsoft.com/office/drawing/2014/main" id="{0F979096-4372-4090-A4EA-62AEE1F087CF}"/>
              </a:ext>
            </a:extLst>
          </p:cNvPr>
          <p:cNvSpPr txBox="1"/>
          <p:nvPr/>
        </p:nvSpPr>
        <p:spPr>
          <a:xfrm>
            <a:off x="210349" y="3624586"/>
            <a:ext cx="950901" cy="523220"/>
          </a:xfrm>
          <a:prstGeom prst="rect">
            <a:avLst/>
          </a:prstGeom>
          <a:noFill/>
        </p:spPr>
        <p:txBody>
          <a:bodyPr wrap="none" rtlCol="0">
            <a:spAutoFit/>
          </a:bodyPr>
          <a:lstStyle/>
          <a:p>
            <a:r>
              <a:rPr lang="en-US" altLang="zh-CN" sz="1400" dirty="0">
                <a:solidFill>
                  <a:srgbClr val="92D050"/>
                </a:solidFill>
              </a:rPr>
              <a:t>Thinks</a:t>
            </a:r>
          </a:p>
          <a:p>
            <a:r>
              <a:rPr lang="en-US" altLang="zh-CN" sz="1400" dirty="0">
                <a:solidFill>
                  <a:srgbClr val="92D050"/>
                </a:solidFill>
              </a:rPr>
              <a:t>Machines</a:t>
            </a:r>
            <a:endParaRPr lang="zh-CN" altLang="en-US" sz="1400" dirty="0">
              <a:solidFill>
                <a:srgbClr val="92D050"/>
              </a:solidFill>
            </a:endParaRPr>
          </a:p>
        </p:txBody>
      </p:sp>
      <p:sp>
        <p:nvSpPr>
          <p:cNvPr id="8" name="文本框 7">
            <a:extLst>
              <a:ext uri="{FF2B5EF4-FFF2-40B4-BE49-F238E27FC236}">
                <a16:creationId xmlns:a16="http://schemas.microsoft.com/office/drawing/2014/main" id="{DB3D0FDC-D707-4B46-8476-981BEF2F0F77}"/>
              </a:ext>
            </a:extLst>
          </p:cNvPr>
          <p:cNvSpPr txBox="1"/>
          <p:nvPr/>
        </p:nvSpPr>
        <p:spPr>
          <a:xfrm>
            <a:off x="270819" y="4996184"/>
            <a:ext cx="950901" cy="523220"/>
          </a:xfrm>
          <a:prstGeom prst="rect">
            <a:avLst/>
          </a:prstGeom>
          <a:noFill/>
        </p:spPr>
        <p:txBody>
          <a:bodyPr wrap="none" rtlCol="0">
            <a:spAutoFit/>
          </a:bodyPr>
          <a:lstStyle/>
          <a:p>
            <a:r>
              <a:rPr lang="en-US" altLang="zh-CN" sz="1400" dirty="0">
                <a:solidFill>
                  <a:srgbClr val="92D050"/>
                </a:solidFill>
              </a:rPr>
              <a:t>Thinks</a:t>
            </a:r>
          </a:p>
          <a:p>
            <a:r>
              <a:rPr lang="en-US" altLang="zh-CN" sz="1400" dirty="0">
                <a:solidFill>
                  <a:srgbClr val="92D050"/>
                </a:solidFill>
              </a:rPr>
              <a:t>Machines</a:t>
            </a:r>
            <a:endParaRPr lang="zh-CN" altLang="en-US" sz="1400" dirty="0">
              <a:solidFill>
                <a:srgbClr val="92D050"/>
              </a:solidFill>
            </a:endParaRPr>
          </a:p>
        </p:txBody>
      </p:sp>
    </p:spTree>
    <p:extLst>
      <p:ext uri="{BB962C8B-B14F-4D97-AF65-F5344CB8AC3E}">
        <p14:creationId xmlns:p14="http://schemas.microsoft.com/office/powerpoint/2010/main" val="2096556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84DA22-5122-4917-BD2F-BF2D33770956}"/>
              </a:ext>
            </a:extLst>
          </p:cNvPr>
          <p:cNvSpPr>
            <a:spLocks noGrp="1"/>
          </p:cNvSpPr>
          <p:nvPr>
            <p:ph type="title"/>
          </p:nvPr>
        </p:nvSpPr>
        <p:spPr/>
        <p:txBody>
          <a:bodyPr/>
          <a:lstStyle/>
          <a:p>
            <a:r>
              <a:rPr lang="zh-CN" altLang="en-US" dirty="0"/>
              <a:t>多头（</a:t>
            </a:r>
            <a:r>
              <a:rPr lang="en-US" altLang="zh-CN" dirty="0"/>
              <a:t>multi-head</a:t>
            </a:r>
            <a:r>
              <a:rPr lang="zh-CN" altLang="en-US" dirty="0"/>
              <a:t>）自注意力模型</a:t>
            </a:r>
          </a:p>
        </p:txBody>
      </p:sp>
      <p:pic>
        <p:nvPicPr>
          <p:cNvPr id="4098" name="Picture 2" descr="http://jalammar.github.io/images/t/transformer_multi-headed_self-attention-recap.png">
            <a:extLst>
              <a:ext uri="{FF2B5EF4-FFF2-40B4-BE49-F238E27FC236}">
                <a16:creationId xmlns:a16="http://schemas.microsoft.com/office/drawing/2014/main" id="{F6F62F63-0B0A-4963-B372-473AA4DF2F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8832" y="1295400"/>
            <a:ext cx="8846288" cy="495300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a:extLst>
              <a:ext uri="{FF2B5EF4-FFF2-40B4-BE49-F238E27FC236}">
                <a16:creationId xmlns:a16="http://schemas.microsoft.com/office/drawing/2014/main" id="{F0EB0E87-29CD-4141-B2B0-06D1854F3297}"/>
              </a:ext>
            </a:extLst>
          </p:cNvPr>
          <p:cNvSpPr/>
          <p:nvPr/>
        </p:nvSpPr>
        <p:spPr>
          <a:xfrm>
            <a:off x="5524500" y="5993368"/>
            <a:ext cx="6160725" cy="369332"/>
          </a:xfrm>
          <a:prstGeom prst="rect">
            <a:avLst/>
          </a:prstGeom>
        </p:spPr>
        <p:txBody>
          <a:bodyPr wrap="none">
            <a:spAutoFit/>
          </a:bodyPr>
          <a:lstStyle/>
          <a:p>
            <a:r>
              <a:rPr lang="zh-CN" altLang="en-US" dirty="0">
                <a:hlinkClick r:id="rId3"/>
              </a:rPr>
              <a:t>图片来源：</a:t>
            </a:r>
            <a:r>
              <a:rPr lang="en-US" altLang="zh-CN" dirty="0">
                <a:hlinkClick r:id="rId3"/>
              </a:rPr>
              <a:t>http://jalammar.github.io/illustrated-transformer/</a:t>
            </a:r>
            <a:endParaRPr lang="zh-CN" altLang="en-US" dirty="0"/>
          </a:p>
        </p:txBody>
      </p:sp>
    </p:spTree>
    <p:extLst>
      <p:ext uri="{BB962C8B-B14F-4D97-AF65-F5344CB8AC3E}">
        <p14:creationId xmlns:p14="http://schemas.microsoft.com/office/powerpoint/2010/main" val="41700170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0BE93-7288-41F6-BD86-7B4F9E495EA9}"/>
              </a:ext>
            </a:extLst>
          </p:cNvPr>
          <p:cNvSpPr>
            <a:spLocks noGrp="1"/>
          </p:cNvSpPr>
          <p:nvPr>
            <p:ph type="title"/>
          </p:nvPr>
        </p:nvSpPr>
        <p:spPr/>
        <p:txBody>
          <a:bodyPr/>
          <a:lstStyle/>
          <a:p>
            <a:r>
              <a:rPr lang="en-US" altLang="zh-CN" dirty="0"/>
              <a:t>Transformer</a:t>
            </a:r>
            <a:endParaRPr lang="zh-CN" altLang="en-US" dirty="0"/>
          </a:p>
        </p:txBody>
      </p:sp>
      <p:pic>
        <p:nvPicPr>
          <p:cNvPr id="4" name="图片 3">
            <a:extLst>
              <a:ext uri="{FF2B5EF4-FFF2-40B4-BE49-F238E27FC236}">
                <a16:creationId xmlns:a16="http://schemas.microsoft.com/office/drawing/2014/main" id="{CD1D8708-9B00-46EA-8E58-94F9970630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9696" y="2286001"/>
            <a:ext cx="6912609" cy="3782885"/>
          </a:xfrm>
          <a:prstGeom prst="rect">
            <a:avLst/>
          </a:prstGeom>
        </p:spPr>
      </p:pic>
    </p:spTree>
    <p:extLst>
      <p:ext uri="{BB962C8B-B14F-4D97-AF65-F5344CB8AC3E}">
        <p14:creationId xmlns:p14="http://schemas.microsoft.com/office/powerpoint/2010/main" val="22342419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0BE93-7288-41F6-BD86-7B4F9E495EA9}"/>
              </a:ext>
            </a:extLst>
          </p:cNvPr>
          <p:cNvSpPr>
            <a:spLocks noGrp="1"/>
          </p:cNvSpPr>
          <p:nvPr>
            <p:ph type="title"/>
          </p:nvPr>
        </p:nvSpPr>
        <p:spPr/>
        <p:txBody>
          <a:bodyPr/>
          <a:lstStyle/>
          <a:p>
            <a:r>
              <a:rPr lang="en-US" altLang="zh-CN" dirty="0"/>
              <a:t>Transformer</a:t>
            </a:r>
            <a:endParaRPr lang="zh-CN" altLang="en-US" dirty="0"/>
          </a:p>
        </p:txBody>
      </p:sp>
      <p:pic>
        <p:nvPicPr>
          <p:cNvPr id="5" name="图片 4">
            <a:extLst>
              <a:ext uri="{FF2B5EF4-FFF2-40B4-BE49-F238E27FC236}">
                <a16:creationId xmlns:a16="http://schemas.microsoft.com/office/drawing/2014/main" id="{BE716F5C-0C4B-4D11-A8E3-42D7BF9DAD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1" y="116237"/>
            <a:ext cx="5033163" cy="6395444"/>
          </a:xfrm>
          <a:prstGeom prst="rect">
            <a:avLst/>
          </a:prstGeom>
        </p:spPr>
      </p:pic>
    </p:spTree>
    <p:extLst>
      <p:ext uri="{BB962C8B-B14F-4D97-AF65-F5344CB8AC3E}">
        <p14:creationId xmlns:p14="http://schemas.microsoft.com/office/powerpoint/2010/main" val="36760461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0E10BF-B204-4933-93B9-9042125FA520}"/>
              </a:ext>
            </a:extLst>
          </p:cNvPr>
          <p:cNvSpPr>
            <a:spLocks noGrp="1"/>
          </p:cNvSpPr>
          <p:nvPr>
            <p:ph type="title"/>
          </p:nvPr>
        </p:nvSpPr>
        <p:spPr/>
        <p:txBody>
          <a:bodyPr/>
          <a:lstStyle/>
          <a:p>
            <a:endParaRPr lang="zh-CN" altLang="en-US"/>
          </a:p>
        </p:txBody>
      </p:sp>
      <p:pic>
        <p:nvPicPr>
          <p:cNvPr id="1026" name="Picture 2" descr="Image result for transformer self attention">
            <a:extLst>
              <a:ext uri="{FF2B5EF4-FFF2-40B4-BE49-F238E27FC236}">
                <a16:creationId xmlns:a16="http://schemas.microsoft.com/office/drawing/2014/main" id="{F8D8C1EF-FF52-49E6-B15F-332A5F5C5A0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79375"/>
            <a:ext cx="12192000" cy="6697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05739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0C90F0-ADC4-476D-AD08-410E9B6CDC80}"/>
              </a:ext>
            </a:extLst>
          </p:cNvPr>
          <p:cNvSpPr>
            <a:spLocks noGrp="1"/>
          </p:cNvSpPr>
          <p:nvPr>
            <p:ph type="title"/>
          </p:nvPr>
        </p:nvSpPr>
        <p:spPr/>
        <p:txBody>
          <a:bodyPr/>
          <a:lstStyle/>
          <a:p>
            <a:r>
              <a:rPr lang="zh-CN" altLang="en-US" dirty="0"/>
              <a:t>基于</a:t>
            </a:r>
            <a:r>
              <a:rPr lang="en-US" altLang="zh-CN" dirty="0"/>
              <a:t>Transformer</a:t>
            </a:r>
            <a:r>
              <a:rPr lang="zh-CN" altLang="en-US" dirty="0"/>
              <a:t>的序列到序列模型</a:t>
            </a:r>
          </a:p>
        </p:txBody>
      </p:sp>
      <p:pic>
        <p:nvPicPr>
          <p:cNvPr id="3074" name="Picture 2" descr="https://nndl.github.io/v/sgm-seq2seq-transformer.gif">
            <a:extLst>
              <a:ext uri="{FF2B5EF4-FFF2-40B4-BE49-F238E27FC236}">
                <a16:creationId xmlns:a16="http://schemas.microsoft.com/office/drawing/2014/main" id="{E27AE381-C90E-4A23-9303-60944862D97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447800"/>
            <a:ext cx="5181600" cy="4582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46944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A82493-582E-4648-84DE-B8D6B50A155B}"/>
              </a:ext>
            </a:extLst>
          </p:cNvPr>
          <p:cNvSpPr>
            <a:spLocks noGrp="1"/>
          </p:cNvSpPr>
          <p:nvPr>
            <p:ph type="ctrTitle"/>
          </p:nvPr>
        </p:nvSpPr>
        <p:spPr/>
        <p:txBody>
          <a:bodyPr/>
          <a:lstStyle/>
          <a:p>
            <a:r>
              <a:rPr lang="zh-CN" altLang="en-US" dirty="0"/>
              <a:t>其它应用</a:t>
            </a:r>
          </a:p>
        </p:txBody>
      </p:sp>
    </p:spTree>
    <p:extLst>
      <p:ext uri="{BB962C8B-B14F-4D97-AF65-F5344CB8AC3E}">
        <p14:creationId xmlns:p14="http://schemas.microsoft.com/office/powerpoint/2010/main" val="1609614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文本摘要</a:t>
            </a:r>
          </a:p>
        </p:txBody>
      </p:sp>
      <p:pic>
        <p:nvPicPr>
          <p:cNvPr id="2050" name="Picture 2" descr="pointer-generator network"/>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1951463" y="1447801"/>
            <a:ext cx="8229600" cy="4663191"/>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4419600" y="381001"/>
            <a:ext cx="4572000" cy="646331"/>
          </a:xfrm>
          <a:prstGeom prst="rect">
            <a:avLst/>
          </a:prstGeom>
        </p:spPr>
        <p:txBody>
          <a:bodyPr>
            <a:spAutoFit/>
          </a:bodyPr>
          <a:lstStyle/>
          <a:p>
            <a:r>
              <a:rPr lang="zh-CN" altLang="en-US" dirty="0"/>
              <a:t>http://www.abigailsee.com/2017/04/16/taming-rnns-for-better-summarization.html</a:t>
            </a:r>
          </a:p>
        </p:txBody>
      </p:sp>
    </p:spTree>
    <p:extLst>
      <p:ext uri="{BB962C8B-B14F-4D97-AF65-F5344CB8AC3E}">
        <p14:creationId xmlns:p14="http://schemas.microsoft.com/office/powerpoint/2010/main" val="37343240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文本摘要</a:t>
            </a:r>
          </a:p>
        </p:txBody>
      </p:sp>
      <p:pic>
        <p:nvPicPr>
          <p:cNvPr id="5" name="图片 4"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1" y="1676400"/>
            <a:ext cx="8442961" cy="4127670"/>
          </a:xfrm>
          <a:prstGeom prst="rect">
            <a:avLst/>
          </a:prstGeom>
        </p:spPr>
      </p:pic>
      <p:pic>
        <p:nvPicPr>
          <p:cNvPr id="6" name="图片 5" descr="屏幕剪辑"/>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0235" y="1188000"/>
            <a:ext cx="8331531" cy="5136600"/>
          </a:xfrm>
          <a:prstGeom prst="rect">
            <a:avLst/>
          </a:prstGeom>
        </p:spPr>
      </p:pic>
      <p:sp>
        <p:nvSpPr>
          <p:cNvPr id="7" name="矩形 6"/>
          <p:cNvSpPr/>
          <p:nvPr/>
        </p:nvSpPr>
        <p:spPr>
          <a:xfrm>
            <a:off x="4419600" y="381001"/>
            <a:ext cx="4572000" cy="646331"/>
          </a:xfrm>
          <a:prstGeom prst="rect">
            <a:avLst/>
          </a:prstGeom>
        </p:spPr>
        <p:txBody>
          <a:bodyPr>
            <a:spAutoFit/>
          </a:bodyPr>
          <a:lstStyle/>
          <a:p>
            <a:r>
              <a:rPr lang="zh-CN" altLang="en-US" dirty="0"/>
              <a:t>http://www.abigailsee.com/2017/04/16/taming-rnns-for-better-summarization.html</a:t>
            </a:r>
          </a:p>
        </p:txBody>
      </p:sp>
    </p:spTree>
    <p:extLst>
      <p:ext uri="{BB962C8B-B14F-4D97-AF65-F5344CB8AC3E}">
        <p14:creationId xmlns:p14="http://schemas.microsoft.com/office/powerpoint/2010/main" val="205890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418FDE-9B64-44F1-AED6-6BE0DA4FF32F}"/>
              </a:ext>
            </a:extLst>
          </p:cNvPr>
          <p:cNvSpPr>
            <a:spLocks noGrp="1"/>
          </p:cNvSpPr>
          <p:nvPr>
            <p:ph type="title"/>
          </p:nvPr>
        </p:nvSpPr>
        <p:spPr/>
        <p:txBody>
          <a:bodyPr/>
          <a:lstStyle/>
          <a:p>
            <a:r>
              <a:rPr lang="zh-CN" altLang="en-US" dirty="0"/>
              <a:t>序列概率模型</a:t>
            </a: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65E199AF-15D3-40B5-B151-F2688BDE5A0C}"/>
                  </a:ext>
                </a:extLst>
              </p:cNvPr>
              <p:cNvSpPr>
                <a:spLocks noGrp="1"/>
              </p:cNvSpPr>
              <p:nvPr>
                <p:ph sz="quarter" idx="1"/>
              </p:nvPr>
            </p:nvSpPr>
            <p:spPr/>
            <p:txBody>
              <a:bodyPr/>
              <a:lstStyle/>
              <a:p>
                <a:r>
                  <a:rPr lang="zh-CN" altLang="en-US" dirty="0"/>
                  <a:t>给定一个序列样本，其概率为</a:t>
                </a:r>
                <a:endParaRPr lang="en-US" altLang="zh-CN" dirty="0"/>
              </a:p>
              <a:p>
                <a:pPr marL="0" indent="0">
                  <a:buNone/>
                </a:pPr>
                <a14:m>
                  <m:oMathPara xmlns:m="http://schemas.openxmlformats.org/officeDocument/2006/math">
                    <m:oMathParaPr>
                      <m:jc m:val="center"/>
                    </m:oMathParaPr>
                    <m:oMath xmlns:m="http://schemas.openxmlformats.org/officeDocument/2006/math">
                      <m:r>
                        <m:rPr>
                          <m:sty m:val="p"/>
                        </m:rPr>
                        <a:rPr lang="en-US" altLang="zh-CN">
                          <a:latin typeface="Cambria Math" panose="02040503050406030204" pitchFamily="18" charset="0"/>
                        </a:rPr>
                        <m:t>p</m:t>
                      </m:r>
                      <m:d>
                        <m:dPr>
                          <m:ctrlPr>
                            <a:rPr lang="en-US" altLang="zh-CN" i="1">
                              <a:latin typeface="Cambria Math" panose="02040503050406030204" pitchFamily="18" charset="0"/>
                            </a:rPr>
                          </m:ctrlPr>
                        </m:dPr>
                        <m:e>
                          <m:sSub>
                            <m:sSubPr>
                              <m:ctrlPr>
                                <a:rPr lang="en-US" altLang="zh-CN" i="1" smtClean="0">
                                  <a:latin typeface="Cambria Math" panose="02040503050406030204" pitchFamily="18" charset="0"/>
                                </a:rPr>
                              </m:ctrlPr>
                            </m:sSubPr>
                            <m:e>
                              <m:r>
                                <a:rPr lang="en-US" altLang="zh-CN">
                                  <a:latin typeface="Cambria Math" panose="02040503050406030204" pitchFamily="18" charset="0"/>
                                </a:rPr>
                                <m:t>𝑥</m:t>
                              </m:r>
                            </m:e>
                            <m:sub>
                              <m:r>
                                <a:rPr lang="en-US" altLang="zh-CN" b="0" i="0" smtClean="0">
                                  <a:latin typeface="Cambria Math" panose="02040503050406030204" pitchFamily="18" charset="0"/>
                                </a:rPr>
                                <m:t>1</m:t>
                              </m:r>
                              <m:r>
                                <a:rPr lang="en-US" altLang="zh-CN" b="0" i="1" smtClean="0">
                                  <a:latin typeface="Cambria Math" panose="02040503050406030204" pitchFamily="18" charset="0"/>
                                </a:rPr>
                                <m:t>:</m:t>
                              </m:r>
                              <m:r>
                                <m:rPr>
                                  <m:sty m:val="p"/>
                                </m:rPr>
                                <a:rPr lang="en-US" altLang="zh-CN">
                                  <a:latin typeface="Cambria Math" panose="02040503050406030204" pitchFamily="18" charset="0"/>
                                </a:rPr>
                                <m:t>T</m:t>
                              </m:r>
                            </m:sub>
                          </m:sSub>
                        </m:e>
                      </m:d>
                      <m:r>
                        <a:rPr lang="en-US" altLang="zh-CN" b="0" i="0" smtClean="0">
                          <a:latin typeface="Cambria Math" panose="02040503050406030204" pitchFamily="18" charset="0"/>
                        </a:rPr>
                        <m:t>=</m:t>
                      </m:r>
                      <m:r>
                        <m:rPr>
                          <m:sty m:val="p"/>
                        </m:rPr>
                        <a:rPr lang="en-US" altLang="zh-CN">
                          <a:latin typeface="Cambria Math" panose="02040503050406030204" pitchFamily="18" charset="0"/>
                        </a:rPr>
                        <m:t>p</m:t>
                      </m:r>
                      <m:r>
                        <a:rPr lang="en-US" altLang="zh-CN">
                          <a:latin typeface="Cambria Math" panose="02040503050406030204" pitchFamily="18" charset="0"/>
                        </a:rPr>
                        <m:t>(</m:t>
                      </m:r>
                      <m:sSub>
                        <m:sSubPr>
                          <m:ctrlPr>
                            <a:rPr lang="en-US" altLang="zh-CN" i="1">
                              <a:latin typeface="Cambria Math" panose="02040503050406030204" pitchFamily="18" charset="0"/>
                            </a:rPr>
                          </m:ctrlPr>
                        </m:sSubPr>
                        <m:e>
                          <m:r>
                            <a:rPr lang="en-US" altLang="zh-CN">
                              <a:latin typeface="Cambria Math" panose="02040503050406030204" pitchFamily="18" charset="0"/>
                            </a:rPr>
                            <m:t>𝑥</m:t>
                          </m:r>
                        </m:e>
                        <m:sub>
                          <m:r>
                            <a:rPr lang="en-US" altLang="zh-CN">
                              <a:latin typeface="Cambria Math" panose="02040503050406030204" pitchFamily="18" charset="0"/>
                            </a:rPr>
                            <m:t>1</m:t>
                          </m:r>
                        </m:sub>
                      </m:sSub>
                      <m:r>
                        <a:rPr lang="en-US" altLang="zh-CN">
                          <a:latin typeface="Cambria Math" panose="02040503050406030204" pitchFamily="18" charset="0"/>
                        </a:rPr>
                        <m:t>,</m:t>
                      </m:r>
                      <m:sSub>
                        <m:sSubPr>
                          <m:ctrlPr>
                            <a:rPr lang="en-US" altLang="zh-CN" i="1">
                              <a:latin typeface="Cambria Math" panose="02040503050406030204" pitchFamily="18" charset="0"/>
                            </a:rPr>
                          </m:ctrlPr>
                        </m:sSubPr>
                        <m:e>
                          <m:r>
                            <a:rPr lang="en-US" altLang="zh-CN">
                              <a:latin typeface="Cambria Math" panose="02040503050406030204" pitchFamily="18" charset="0"/>
                            </a:rPr>
                            <m:t>𝑥</m:t>
                          </m:r>
                        </m:e>
                        <m:sub>
                          <m:r>
                            <a:rPr lang="en-US" altLang="zh-CN">
                              <a:latin typeface="Cambria Math" panose="02040503050406030204" pitchFamily="18" charset="0"/>
                            </a:rPr>
                            <m:t>2</m:t>
                          </m:r>
                        </m:sub>
                      </m:sSub>
                      <m:r>
                        <a:rPr lang="en-US" altLang="zh-CN">
                          <a:latin typeface="Cambria Math" panose="02040503050406030204" pitchFamily="18" charset="0"/>
                        </a:rPr>
                        <m:t>,⋯,</m:t>
                      </m:r>
                      <m:sSub>
                        <m:sSubPr>
                          <m:ctrlPr>
                            <a:rPr lang="en-US" altLang="zh-CN" i="1">
                              <a:latin typeface="Cambria Math" panose="02040503050406030204" pitchFamily="18" charset="0"/>
                            </a:rPr>
                          </m:ctrlPr>
                        </m:sSubPr>
                        <m:e>
                          <m:r>
                            <a:rPr lang="en-US" altLang="zh-CN">
                              <a:latin typeface="Cambria Math" panose="02040503050406030204" pitchFamily="18" charset="0"/>
                            </a:rPr>
                            <m:t>𝑥</m:t>
                          </m:r>
                        </m:e>
                        <m:sub>
                          <m:r>
                            <m:rPr>
                              <m:sty m:val="p"/>
                            </m:rPr>
                            <a:rPr lang="en-US" altLang="zh-CN" b="0" i="0" smtClean="0">
                              <a:latin typeface="Cambria Math" panose="02040503050406030204" pitchFamily="18" charset="0"/>
                            </a:rPr>
                            <m:t>T</m:t>
                          </m:r>
                        </m:sub>
                      </m:sSub>
                      <m:r>
                        <a:rPr lang="en-US" altLang="zh-CN">
                          <a:latin typeface="Cambria Math" panose="02040503050406030204" pitchFamily="18" charset="0"/>
                        </a:rPr>
                        <m:t>)</m:t>
                      </m:r>
                    </m:oMath>
                  </m:oMathPara>
                </a14:m>
                <a:endParaRPr lang="en-US" altLang="zh-CN" dirty="0"/>
              </a:p>
              <a:p>
                <a:endParaRPr lang="en-US" altLang="zh-CN" dirty="0"/>
              </a:p>
              <a:p>
                <a:r>
                  <a:rPr lang="zh-CN" altLang="en-US" dirty="0"/>
                  <a:t>和一般的概率模型类似，序列概率模型有两个基本问题：</a:t>
                </a:r>
                <a:endParaRPr lang="en-US" altLang="zh-CN" dirty="0"/>
              </a:p>
              <a:p>
                <a:pPr lvl="1"/>
                <a:r>
                  <a:rPr lang="zh-CN" altLang="en-US" dirty="0"/>
                  <a:t>（</a:t>
                </a:r>
                <a:r>
                  <a:rPr lang="en-US" altLang="zh-CN" dirty="0"/>
                  <a:t>1</a:t>
                </a:r>
                <a:r>
                  <a:rPr lang="zh-CN" altLang="en-US" dirty="0"/>
                  <a:t>）学习问题：给定一组序列数据，估计这些数据背后的概率分布；</a:t>
                </a:r>
                <a:endParaRPr lang="en-US" altLang="zh-CN" dirty="0"/>
              </a:p>
              <a:p>
                <a:pPr lvl="1"/>
                <a:r>
                  <a:rPr lang="zh-CN" altLang="en-US" dirty="0"/>
                  <a:t>（</a:t>
                </a:r>
                <a:r>
                  <a:rPr lang="en-US" altLang="zh-CN" dirty="0"/>
                  <a:t>2</a:t>
                </a:r>
                <a:r>
                  <a:rPr lang="zh-CN" altLang="en-US" dirty="0"/>
                  <a:t>）生成问题：从已知的序列分布中生成新的序列样本。</a:t>
                </a:r>
              </a:p>
            </p:txBody>
          </p:sp>
        </mc:Choice>
        <mc:Fallback xmlns="">
          <p:sp>
            <p:nvSpPr>
              <p:cNvPr id="3" name="内容占位符 2">
                <a:extLst>
                  <a:ext uri="{FF2B5EF4-FFF2-40B4-BE49-F238E27FC236}">
                    <a16:creationId xmlns:a16="http://schemas.microsoft.com/office/drawing/2014/main" id="{65E199AF-15D3-40B5-B151-F2688BDE5A0C}"/>
                  </a:ext>
                </a:extLst>
              </p:cNvPr>
              <p:cNvSpPr>
                <a:spLocks noGrp="1" noRot="1" noChangeAspect="1" noMove="1" noResize="1" noEditPoints="1" noAdjustHandles="1" noChangeArrowheads="1" noChangeShapeType="1" noTextEdit="1"/>
              </p:cNvSpPr>
              <p:nvPr>
                <p:ph sz="quarter" idx="1"/>
              </p:nvPr>
            </p:nvSpPr>
            <p:spPr>
              <a:blipFill>
                <a:blip r:embed="rId2"/>
                <a:stretch>
                  <a:fillRect l="-1037" t="-1728" r="-66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3128870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对话</a:t>
            </a:r>
          </a:p>
        </p:txBody>
      </p:sp>
      <p:pic>
        <p:nvPicPr>
          <p:cNvPr id="3074" name="Picture 2" descr="http://n1.itc.cn/img8/wb/recom/2016/07/18/146882428026336510.JPEG"/>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1981200" y="1981201"/>
            <a:ext cx="8229600" cy="3820885"/>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4038600" y="228601"/>
            <a:ext cx="4953000" cy="830997"/>
          </a:xfrm>
          <a:prstGeom prst="rect">
            <a:avLst/>
          </a:prstGeom>
        </p:spPr>
        <p:txBody>
          <a:bodyPr wrap="square">
            <a:spAutoFit/>
          </a:bodyPr>
          <a:lstStyle/>
          <a:p>
            <a:r>
              <a:rPr lang="en-US" altLang="zh-CN" sz="1600" dirty="0"/>
              <a:t>Li J, Monroe W, Ritter A, et al. Deep reinforcement learning for dialogue generation[J]. </a:t>
            </a:r>
            <a:r>
              <a:rPr lang="en-US" altLang="zh-CN" sz="1600" dirty="0" err="1"/>
              <a:t>arXiv</a:t>
            </a:r>
            <a:r>
              <a:rPr lang="en-US" altLang="zh-CN" sz="1600" dirty="0"/>
              <a:t> preprint arXiv:1606.01541, 2016.</a:t>
            </a:r>
            <a:endParaRPr lang="zh-CN" altLang="en-US" sz="1600" dirty="0"/>
          </a:p>
        </p:txBody>
      </p:sp>
    </p:spTree>
    <p:extLst>
      <p:ext uri="{BB962C8B-B14F-4D97-AF65-F5344CB8AC3E}">
        <p14:creationId xmlns:p14="http://schemas.microsoft.com/office/powerpoint/2010/main" val="2762046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看图说话</a:t>
            </a:r>
          </a:p>
        </p:txBody>
      </p:sp>
      <p:pic>
        <p:nvPicPr>
          <p:cNvPr id="4" name="内容占位符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1981200" y="1941721"/>
            <a:ext cx="8229600" cy="3492085"/>
          </a:xfrm>
        </p:spPr>
      </p:pic>
    </p:spTree>
    <p:extLst>
      <p:ext uri="{BB962C8B-B14F-4D97-AF65-F5344CB8AC3E}">
        <p14:creationId xmlns:p14="http://schemas.microsoft.com/office/powerpoint/2010/main" val="41196554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看图说话</a:t>
            </a:r>
          </a:p>
        </p:txBody>
      </p:sp>
      <p:pic>
        <p:nvPicPr>
          <p:cNvPr id="5" name="内容占位符 4"/>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2367026" y="1219201"/>
            <a:ext cx="7457948" cy="4937125"/>
          </a:xfrm>
        </p:spPr>
      </p:pic>
    </p:spTree>
    <p:extLst>
      <p:ext uri="{BB962C8B-B14F-4D97-AF65-F5344CB8AC3E}">
        <p14:creationId xmlns:p14="http://schemas.microsoft.com/office/powerpoint/2010/main" val="24481368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作诗</a:t>
            </a:r>
          </a:p>
        </p:txBody>
      </p:sp>
      <p:pic>
        <p:nvPicPr>
          <p:cNvPr id="4" name="内容占位符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1981200" y="2305484"/>
            <a:ext cx="8229600" cy="2764559"/>
          </a:xfrm>
        </p:spPr>
      </p:pic>
    </p:spTree>
    <p:extLst>
      <p:ext uri="{BB962C8B-B14F-4D97-AF65-F5344CB8AC3E}">
        <p14:creationId xmlns:p14="http://schemas.microsoft.com/office/powerpoint/2010/main" val="17156285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876800" y="4038600"/>
            <a:ext cx="2313454" cy="369332"/>
          </a:xfrm>
          <a:prstGeom prst="rect">
            <a:avLst/>
          </a:prstGeom>
        </p:spPr>
        <p:txBody>
          <a:bodyPr wrap="none">
            <a:spAutoFit/>
          </a:bodyPr>
          <a:lstStyle/>
          <a:p>
            <a:r>
              <a:rPr lang="zh-CN" altLang="en-US" dirty="0"/>
              <a:t>https://nndl.github.io/</a:t>
            </a:r>
          </a:p>
        </p:txBody>
      </p:sp>
    </p:spTree>
    <p:extLst>
      <p:ext uri="{BB962C8B-B14F-4D97-AF65-F5344CB8AC3E}">
        <p14:creationId xmlns:p14="http://schemas.microsoft.com/office/powerpoint/2010/main" val="17849974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418FDE-9B64-44F1-AED6-6BE0DA4FF32F}"/>
              </a:ext>
            </a:extLst>
          </p:cNvPr>
          <p:cNvSpPr>
            <a:spLocks noGrp="1"/>
          </p:cNvSpPr>
          <p:nvPr>
            <p:ph type="title"/>
          </p:nvPr>
        </p:nvSpPr>
        <p:spPr/>
        <p:txBody>
          <a:bodyPr/>
          <a:lstStyle/>
          <a:p>
            <a:r>
              <a:rPr lang="zh-CN" altLang="en-US" dirty="0"/>
              <a:t>序列概率模型</a:t>
            </a: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65E199AF-15D3-40B5-B151-F2688BDE5A0C}"/>
                  </a:ext>
                </a:extLst>
              </p:cNvPr>
              <p:cNvSpPr>
                <a:spLocks noGrp="1"/>
              </p:cNvSpPr>
              <p:nvPr>
                <p:ph sz="quarter" idx="1"/>
              </p:nvPr>
            </p:nvSpPr>
            <p:spPr/>
            <p:txBody>
              <a:bodyPr/>
              <a:lstStyle/>
              <a:p>
                <a:r>
                  <a:rPr lang="zh-CN" altLang="en-US" dirty="0"/>
                  <a:t>给定一个序列样本，其概率为</a:t>
                </a:r>
                <a:endParaRPr lang="en-US" altLang="zh-CN" dirty="0"/>
              </a:p>
              <a:p>
                <a:pPr marL="0" indent="0">
                  <a:buNone/>
                </a:pPr>
                <a14:m>
                  <m:oMathPara xmlns:m="http://schemas.openxmlformats.org/officeDocument/2006/math">
                    <m:oMathParaPr>
                      <m:jc m:val="center"/>
                    </m:oMathParaPr>
                    <m:oMath xmlns:m="http://schemas.openxmlformats.org/officeDocument/2006/math">
                      <m:r>
                        <m:rPr>
                          <m:sty m:val="p"/>
                        </m:rPr>
                        <a:rPr lang="en-US" altLang="zh-CN">
                          <a:latin typeface="Cambria Math" panose="02040503050406030204" pitchFamily="18" charset="0"/>
                        </a:rPr>
                        <m:t>p</m:t>
                      </m:r>
                      <m:d>
                        <m:dPr>
                          <m:ctrlPr>
                            <a:rPr lang="en-US" altLang="zh-CN" i="1">
                              <a:latin typeface="Cambria Math" panose="02040503050406030204" pitchFamily="18" charset="0"/>
                            </a:rPr>
                          </m:ctrlPr>
                        </m:dPr>
                        <m:e>
                          <m:sSub>
                            <m:sSubPr>
                              <m:ctrlPr>
                                <a:rPr lang="en-US" altLang="zh-CN" i="1" smtClean="0">
                                  <a:latin typeface="Cambria Math" panose="02040503050406030204" pitchFamily="18" charset="0"/>
                                </a:rPr>
                              </m:ctrlPr>
                            </m:sSubPr>
                            <m:e>
                              <m:r>
                                <a:rPr lang="en-US" altLang="zh-CN">
                                  <a:latin typeface="Cambria Math" panose="02040503050406030204" pitchFamily="18" charset="0"/>
                                </a:rPr>
                                <m:t>𝑥</m:t>
                              </m:r>
                            </m:e>
                            <m:sub>
                              <m:r>
                                <a:rPr lang="en-US" altLang="zh-CN" b="0" i="0" smtClean="0">
                                  <a:latin typeface="Cambria Math" panose="02040503050406030204" pitchFamily="18" charset="0"/>
                                </a:rPr>
                                <m:t>1</m:t>
                              </m:r>
                              <m:r>
                                <a:rPr lang="en-US" altLang="zh-CN" b="0" i="1" smtClean="0">
                                  <a:latin typeface="Cambria Math" panose="02040503050406030204" pitchFamily="18" charset="0"/>
                                </a:rPr>
                                <m:t>:</m:t>
                              </m:r>
                              <m:r>
                                <m:rPr>
                                  <m:sty m:val="p"/>
                                </m:rPr>
                                <a:rPr lang="en-US" altLang="zh-CN">
                                  <a:latin typeface="Cambria Math" panose="02040503050406030204" pitchFamily="18" charset="0"/>
                                </a:rPr>
                                <m:t>T</m:t>
                              </m:r>
                            </m:sub>
                          </m:sSub>
                        </m:e>
                      </m:d>
                      <m:r>
                        <a:rPr lang="en-US" altLang="zh-CN" b="0" i="0" smtClean="0">
                          <a:latin typeface="Cambria Math" panose="02040503050406030204" pitchFamily="18" charset="0"/>
                        </a:rPr>
                        <m:t>=</m:t>
                      </m:r>
                      <m:r>
                        <m:rPr>
                          <m:sty m:val="p"/>
                        </m:rPr>
                        <a:rPr lang="en-US" altLang="zh-CN">
                          <a:latin typeface="Cambria Math" panose="02040503050406030204" pitchFamily="18" charset="0"/>
                        </a:rPr>
                        <m:t>p</m:t>
                      </m:r>
                      <m:r>
                        <a:rPr lang="en-US" altLang="zh-CN">
                          <a:latin typeface="Cambria Math" panose="02040503050406030204" pitchFamily="18" charset="0"/>
                        </a:rPr>
                        <m:t>(</m:t>
                      </m:r>
                      <m:sSub>
                        <m:sSubPr>
                          <m:ctrlPr>
                            <a:rPr lang="en-US" altLang="zh-CN" i="1">
                              <a:latin typeface="Cambria Math" panose="02040503050406030204" pitchFamily="18" charset="0"/>
                            </a:rPr>
                          </m:ctrlPr>
                        </m:sSubPr>
                        <m:e>
                          <m:r>
                            <a:rPr lang="en-US" altLang="zh-CN">
                              <a:latin typeface="Cambria Math" panose="02040503050406030204" pitchFamily="18" charset="0"/>
                            </a:rPr>
                            <m:t>𝑥</m:t>
                          </m:r>
                        </m:e>
                        <m:sub>
                          <m:r>
                            <a:rPr lang="en-US" altLang="zh-CN">
                              <a:latin typeface="Cambria Math" panose="02040503050406030204" pitchFamily="18" charset="0"/>
                            </a:rPr>
                            <m:t>1</m:t>
                          </m:r>
                        </m:sub>
                      </m:sSub>
                      <m:r>
                        <a:rPr lang="en-US" altLang="zh-CN">
                          <a:latin typeface="Cambria Math" panose="02040503050406030204" pitchFamily="18" charset="0"/>
                        </a:rPr>
                        <m:t>,</m:t>
                      </m:r>
                      <m:sSub>
                        <m:sSubPr>
                          <m:ctrlPr>
                            <a:rPr lang="en-US" altLang="zh-CN" i="1">
                              <a:latin typeface="Cambria Math" panose="02040503050406030204" pitchFamily="18" charset="0"/>
                            </a:rPr>
                          </m:ctrlPr>
                        </m:sSubPr>
                        <m:e>
                          <m:r>
                            <a:rPr lang="en-US" altLang="zh-CN">
                              <a:latin typeface="Cambria Math" panose="02040503050406030204" pitchFamily="18" charset="0"/>
                            </a:rPr>
                            <m:t>𝑥</m:t>
                          </m:r>
                        </m:e>
                        <m:sub>
                          <m:r>
                            <a:rPr lang="en-US" altLang="zh-CN">
                              <a:latin typeface="Cambria Math" panose="02040503050406030204" pitchFamily="18" charset="0"/>
                            </a:rPr>
                            <m:t>2</m:t>
                          </m:r>
                        </m:sub>
                      </m:sSub>
                      <m:r>
                        <a:rPr lang="en-US" altLang="zh-CN">
                          <a:latin typeface="Cambria Math" panose="02040503050406030204" pitchFamily="18" charset="0"/>
                        </a:rPr>
                        <m:t>,⋯,</m:t>
                      </m:r>
                      <m:sSub>
                        <m:sSubPr>
                          <m:ctrlPr>
                            <a:rPr lang="en-US" altLang="zh-CN" i="1">
                              <a:latin typeface="Cambria Math" panose="02040503050406030204" pitchFamily="18" charset="0"/>
                            </a:rPr>
                          </m:ctrlPr>
                        </m:sSubPr>
                        <m:e>
                          <m:r>
                            <a:rPr lang="en-US" altLang="zh-CN">
                              <a:latin typeface="Cambria Math" panose="02040503050406030204" pitchFamily="18" charset="0"/>
                            </a:rPr>
                            <m:t>𝑥</m:t>
                          </m:r>
                        </m:e>
                        <m:sub>
                          <m:r>
                            <m:rPr>
                              <m:sty m:val="p"/>
                            </m:rPr>
                            <a:rPr lang="en-US" altLang="zh-CN" b="0" i="0" smtClean="0">
                              <a:latin typeface="Cambria Math" panose="02040503050406030204" pitchFamily="18" charset="0"/>
                            </a:rPr>
                            <m:t>T</m:t>
                          </m:r>
                        </m:sub>
                      </m:sSub>
                      <m:r>
                        <a:rPr lang="en-US" altLang="zh-CN">
                          <a:latin typeface="Cambria Math" panose="02040503050406030204" pitchFamily="18" charset="0"/>
                        </a:rPr>
                        <m:t>)</m:t>
                      </m:r>
                    </m:oMath>
                  </m:oMathPara>
                </a14:m>
                <a:endParaRPr lang="en-US" altLang="zh-CN" dirty="0"/>
              </a:p>
              <a:p>
                <a:endParaRPr lang="en-US" altLang="zh-CN" dirty="0"/>
              </a:p>
              <a:p>
                <a:r>
                  <a:rPr lang="zh-CN" altLang="en-US" dirty="0"/>
                  <a:t>序列数据有两个特点：</a:t>
                </a:r>
                <a:endParaRPr lang="en-US" altLang="zh-CN" dirty="0"/>
              </a:p>
              <a:p>
                <a:pPr lvl="1"/>
                <a:r>
                  <a:rPr lang="zh-CN" altLang="en-US" dirty="0"/>
                  <a:t>（</a:t>
                </a:r>
                <a:r>
                  <a:rPr lang="en-US" altLang="zh-CN" dirty="0"/>
                  <a:t>1</a:t>
                </a:r>
                <a:r>
                  <a:rPr lang="zh-CN" altLang="en-US" dirty="0"/>
                  <a:t>）样本是变长的；</a:t>
                </a:r>
                <a:endParaRPr lang="en-US" altLang="zh-CN" dirty="0"/>
              </a:p>
              <a:p>
                <a:pPr lvl="1"/>
                <a:r>
                  <a:rPr lang="zh-CN" altLang="en-US" dirty="0"/>
                  <a:t>（</a:t>
                </a:r>
                <a:r>
                  <a:rPr lang="en-US" altLang="zh-CN" dirty="0"/>
                  <a:t>2</a:t>
                </a:r>
                <a:r>
                  <a:rPr lang="zh-CN" altLang="en-US" dirty="0"/>
                  <a:t>）样本空间为非常大。</a:t>
                </a:r>
                <a:endParaRPr lang="en-US" altLang="zh-CN" dirty="0"/>
              </a:p>
              <a:p>
                <a:r>
                  <a:rPr lang="zh-CN" altLang="en-US" dirty="0"/>
                  <a:t>对于一个长度为</a:t>
                </a:r>
                <a14:m>
                  <m:oMath xmlns:m="http://schemas.openxmlformats.org/officeDocument/2006/math">
                    <m:r>
                      <a:rPr lang="en-US" altLang="zh-CN" i="1" dirty="0" smtClean="0">
                        <a:latin typeface="Cambria Math" panose="02040503050406030204" pitchFamily="18" charset="0"/>
                      </a:rPr>
                      <m:t>𝑇</m:t>
                    </m:r>
                  </m:oMath>
                </a14:m>
                <a:r>
                  <a:rPr lang="zh-CN" altLang="en-US" dirty="0"/>
                  <a:t>的序列，其样本空间为</a:t>
                </a:r>
                <a14:m>
                  <m:oMath xmlns:m="http://schemas.openxmlformats.org/officeDocument/2006/math">
                    <m:sSup>
                      <m:sSupPr>
                        <m:ctrlPr>
                          <a:rPr lang="en-US" altLang="zh-CN" b="0" i="1" dirty="0" smtClean="0">
                            <a:latin typeface="Cambria Math" panose="02040503050406030204" pitchFamily="18" charset="0"/>
                          </a:rPr>
                        </m:ctrlPr>
                      </m:sSupPr>
                      <m:e>
                        <m:d>
                          <m:dPr>
                            <m:begChr m:val="|"/>
                            <m:endChr m:val="|"/>
                            <m:ctrlPr>
                              <a:rPr lang="en-US" altLang="zh-CN" i="1" dirty="0" smtClean="0">
                                <a:latin typeface="Cambria Math" panose="02040503050406030204" pitchFamily="18" charset="0"/>
                              </a:rPr>
                            </m:ctrlPr>
                          </m:dPr>
                          <m:e>
                            <m:r>
                              <m:rPr>
                                <m:sty m:val="p"/>
                              </m:rPr>
                              <a:rPr lang="en-US" altLang="zh-CN" i="1" dirty="0">
                                <a:latin typeface="Cambria Math" panose="02040503050406030204" pitchFamily="18" charset="0"/>
                              </a:rPr>
                              <m:t>V</m:t>
                            </m:r>
                          </m:e>
                        </m:d>
                      </m:e>
                      <m:sup>
                        <m:r>
                          <a:rPr lang="en-US" altLang="zh-CN" i="1" dirty="0">
                            <a:latin typeface="Cambria Math" panose="02040503050406030204" pitchFamily="18" charset="0"/>
                          </a:rPr>
                          <m:t>𝑇</m:t>
                        </m:r>
                      </m:sup>
                    </m:sSup>
                    <m:r>
                      <a:rPr lang="en-US" altLang="zh-CN" i="1" dirty="0">
                        <a:latin typeface="Cambria Math" panose="02040503050406030204" pitchFamily="18" charset="0"/>
                      </a:rPr>
                      <m:t> </m:t>
                    </m:r>
                  </m:oMath>
                </a14:m>
                <a:r>
                  <a:rPr lang="zh-CN" altLang="en-US" dirty="0"/>
                  <a:t>。因此，我们很难用已知的概率模型来直接建模整个序列的概率。</a:t>
                </a:r>
                <a:endParaRPr lang="en-US" altLang="zh-CN" dirty="0"/>
              </a:p>
            </p:txBody>
          </p:sp>
        </mc:Choice>
        <mc:Fallback xmlns="">
          <p:sp>
            <p:nvSpPr>
              <p:cNvPr id="3" name="内容占位符 2">
                <a:extLst>
                  <a:ext uri="{FF2B5EF4-FFF2-40B4-BE49-F238E27FC236}">
                    <a16:creationId xmlns:a16="http://schemas.microsoft.com/office/drawing/2014/main" id="{65E199AF-15D3-40B5-B151-F2688BDE5A0C}"/>
                  </a:ext>
                </a:extLst>
              </p:cNvPr>
              <p:cNvSpPr>
                <a:spLocks noGrp="1" noRot="1" noChangeAspect="1" noMove="1" noResize="1" noEditPoints="1" noAdjustHandles="1" noChangeArrowheads="1" noChangeShapeType="1" noTextEdit="1"/>
              </p:cNvSpPr>
              <p:nvPr>
                <p:ph sz="quarter" idx="1"/>
              </p:nvPr>
            </p:nvSpPr>
            <p:spPr>
              <a:blipFill>
                <a:blip r:embed="rId2"/>
                <a:stretch>
                  <a:fillRect l="-1037" t="-1728" r="-44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305180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F1AD8B-D538-4911-A4EA-538B36501098}"/>
              </a:ext>
            </a:extLst>
          </p:cNvPr>
          <p:cNvSpPr>
            <a:spLocks noGrp="1"/>
          </p:cNvSpPr>
          <p:nvPr>
            <p:ph type="title"/>
          </p:nvPr>
        </p:nvSpPr>
        <p:spPr/>
        <p:txBody>
          <a:bodyPr/>
          <a:lstStyle/>
          <a:p>
            <a:r>
              <a:rPr lang="zh-CN" altLang="en-US" dirty="0"/>
              <a:t>序列概率模型</a:t>
            </a: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346D81C2-543C-4F0F-8DC9-8E6FE7AF15CF}"/>
                  </a:ext>
                </a:extLst>
              </p:cNvPr>
              <p:cNvSpPr>
                <a:spLocks noGrp="1"/>
              </p:cNvSpPr>
              <p:nvPr>
                <p:ph sz="quarter" idx="1"/>
              </p:nvPr>
            </p:nvSpPr>
            <p:spPr/>
            <p:txBody>
              <a:bodyPr/>
              <a:lstStyle/>
              <a:p>
                <a:r>
                  <a:rPr lang="zh-CN" altLang="en-US" dirty="0">
                    <a:latin typeface="Cambria Math" panose="02040503050406030204" pitchFamily="18" charset="0"/>
                  </a:rPr>
                  <a:t>序列概率</a:t>
                </a:r>
                <a:endParaRPr lang="en-US" altLang="zh-CN" dirty="0">
                  <a:latin typeface="Cambria Math" panose="02040503050406030204" pitchFamily="18" charset="0"/>
                </a:endParaRPr>
              </a:p>
              <a:p>
                <a:pPr marL="205978" lvl="1" indent="0">
                  <a:buNone/>
                </a:pPr>
                <a14:m>
                  <m:oMathPara xmlns:m="http://schemas.openxmlformats.org/officeDocument/2006/math">
                    <m:oMathParaPr>
                      <m:jc m:val="centerGroup"/>
                    </m:oMathParaPr>
                    <m:oMath xmlns:m="http://schemas.openxmlformats.org/officeDocument/2006/math">
                      <m:r>
                        <m:rPr>
                          <m:sty m:val="p"/>
                        </m:rPr>
                        <a:rPr lang="en-US" altLang="zh-CN">
                          <a:latin typeface="Cambria Math" panose="02040503050406030204" pitchFamily="18" charset="0"/>
                        </a:rPr>
                        <m:t>p</m:t>
                      </m:r>
                      <m:d>
                        <m:dPr>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a:latin typeface="Cambria Math" panose="02040503050406030204" pitchFamily="18" charset="0"/>
                                </a:rPr>
                                <m:t>𝑥</m:t>
                              </m:r>
                            </m:e>
                            <m:sub>
                              <m:r>
                                <a:rPr lang="en-US" altLang="zh-CN" b="0" i="0" smtClean="0">
                                  <a:latin typeface="Cambria Math" panose="02040503050406030204" pitchFamily="18" charset="0"/>
                                </a:rPr>
                                <m:t>1</m:t>
                              </m:r>
                              <m:r>
                                <a:rPr lang="en-US" altLang="zh-CN" b="0" i="1" smtClean="0">
                                  <a:latin typeface="Cambria Math" panose="02040503050406030204" pitchFamily="18" charset="0"/>
                                </a:rPr>
                                <m:t>:</m:t>
                              </m:r>
                              <m:r>
                                <m:rPr>
                                  <m:sty m:val="p"/>
                                </m:rPr>
                                <a:rPr lang="en-US" altLang="zh-CN">
                                  <a:latin typeface="Cambria Math" panose="02040503050406030204" pitchFamily="18" charset="0"/>
                                </a:rPr>
                                <m:t>T</m:t>
                              </m:r>
                            </m:sub>
                          </m:sSub>
                        </m:e>
                      </m:d>
                      <m:r>
                        <a:rPr lang="en-US" altLang="zh-CN">
                          <a:latin typeface="Cambria Math" panose="02040503050406030204" pitchFamily="18" charset="0"/>
                        </a:rPr>
                        <m:t>=</m:t>
                      </m:r>
                      <m:nary>
                        <m:naryPr>
                          <m:chr m:val="∏"/>
                          <m:supHide m:val="on"/>
                          <m:ctrlPr>
                            <a:rPr lang="en-US" altLang="zh-CN" i="1">
                              <a:latin typeface="Cambria Math" panose="02040503050406030204" pitchFamily="18" charset="0"/>
                            </a:rPr>
                          </m:ctrlPr>
                        </m:naryPr>
                        <m:sub>
                          <m:r>
                            <m:rPr>
                              <m:sty m:val="p"/>
                            </m:rPr>
                            <a:rPr lang="en-US" altLang="zh-CN">
                              <a:latin typeface="Cambria Math" panose="02040503050406030204" pitchFamily="18" charset="0"/>
                            </a:rPr>
                            <m:t>t</m:t>
                          </m:r>
                        </m:sub>
                        <m:sup/>
                        <m:e>
                          <m:r>
                            <m:rPr>
                              <m:sty m:val="p"/>
                            </m:rPr>
                            <a:rPr lang="en-US" altLang="zh-CN">
                              <a:latin typeface="Cambria Math" panose="02040503050406030204" pitchFamily="18" charset="0"/>
                            </a:rPr>
                            <m:t>p</m:t>
                          </m:r>
                          <m:d>
                            <m:dPr>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a:latin typeface="Cambria Math" panose="02040503050406030204" pitchFamily="18" charset="0"/>
                                    </a:rPr>
                                    <m:t>𝑥</m:t>
                                  </m:r>
                                </m:e>
                                <m:sub>
                                  <m:r>
                                    <m:rPr>
                                      <m:sty m:val="p"/>
                                    </m:rPr>
                                    <a:rPr lang="en-US" altLang="zh-CN">
                                      <a:latin typeface="Cambria Math" panose="02040503050406030204" pitchFamily="18" charset="0"/>
                                    </a:rPr>
                                    <m:t>t</m:t>
                                  </m:r>
                                </m:sub>
                              </m:sSub>
                            </m:e>
                            <m:e>
                              <m:sSub>
                                <m:sSubPr>
                                  <m:ctrlPr>
                                    <a:rPr lang="en-US" altLang="zh-CN" i="1">
                                      <a:latin typeface="Cambria Math" panose="02040503050406030204" pitchFamily="18" charset="0"/>
                                    </a:rPr>
                                  </m:ctrlPr>
                                </m:sSubPr>
                                <m:e>
                                  <m:r>
                                    <a:rPr lang="en-US" altLang="zh-CN">
                                      <a:latin typeface="Cambria Math" panose="02040503050406030204" pitchFamily="18" charset="0"/>
                                    </a:rPr>
                                    <m:t>𝑥</m:t>
                                  </m:r>
                                </m:e>
                                <m:sub>
                                  <m:r>
                                    <a:rPr lang="en-US" altLang="zh-CN" b="0" i="0" smtClean="0">
                                      <a:latin typeface="Cambria Math" panose="02040503050406030204" pitchFamily="18" charset="0"/>
                                    </a:rPr>
                                    <m:t>1:</m:t>
                                  </m:r>
                                  <m:r>
                                    <m:rPr>
                                      <m:sty m:val="p"/>
                                    </m:rPr>
                                    <a:rPr lang="en-US" altLang="zh-CN">
                                      <a:latin typeface="Cambria Math" panose="02040503050406030204" pitchFamily="18" charset="0"/>
                                    </a:rPr>
                                    <m:t>t</m:t>
                                  </m:r>
                                  <m:r>
                                    <a:rPr lang="en-US" altLang="zh-CN">
                                      <a:latin typeface="Cambria Math" panose="02040503050406030204" pitchFamily="18" charset="0"/>
                                    </a:rPr>
                                    <m:t>−1</m:t>
                                  </m:r>
                                </m:sub>
                              </m:sSub>
                            </m:e>
                          </m:d>
                        </m:e>
                      </m:nary>
                    </m:oMath>
                  </m:oMathPara>
                </a14:m>
                <a:endParaRPr lang="en-US" altLang="zh-CN" i="1" dirty="0">
                  <a:latin typeface="Cambria Math" panose="02040503050406030204" pitchFamily="18" charset="0"/>
                </a:endParaRPr>
              </a:p>
              <a:p>
                <a:pPr marL="205978" lvl="1" indent="0" algn="ctr">
                  <a:buNone/>
                </a:pPr>
                <a14:m>
                  <m:oMath xmlns:m="http://schemas.openxmlformats.org/officeDocument/2006/math">
                    <m:r>
                      <a:rPr lang="en-US" altLang="zh-CN">
                        <a:latin typeface="Cambria Math" panose="02040503050406030204" pitchFamily="18" charset="0"/>
                      </a:rPr>
                      <m:t>≈</m:t>
                    </m:r>
                    <m:nary>
                      <m:naryPr>
                        <m:chr m:val="∏"/>
                        <m:supHide m:val="on"/>
                        <m:ctrlPr>
                          <a:rPr lang="en-US" altLang="zh-CN" i="1">
                            <a:latin typeface="Cambria Math" panose="02040503050406030204" pitchFamily="18" charset="0"/>
                          </a:rPr>
                        </m:ctrlPr>
                      </m:naryPr>
                      <m:sub>
                        <m:r>
                          <m:rPr>
                            <m:sty m:val="p"/>
                          </m:rPr>
                          <a:rPr lang="en-US" altLang="zh-CN">
                            <a:latin typeface="Cambria Math" panose="02040503050406030204" pitchFamily="18" charset="0"/>
                          </a:rPr>
                          <m:t>t</m:t>
                        </m:r>
                      </m:sub>
                      <m:sup/>
                      <m:e>
                        <m:r>
                          <m:rPr>
                            <m:sty m:val="p"/>
                          </m:rPr>
                          <a:rPr lang="en-US" altLang="zh-CN">
                            <a:latin typeface="Cambria Math" panose="02040503050406030204" pitchFamily="18" charset="0"/>
                          </a:rPr>
                          <m:t>p</m:t>
                        </m:r>
                        <m:r>
                          <a:rPr lang="en-US" altLang="zh-CN">
                            <a:latin typeface="Cambria Math" panose="02040503050406030204" pitchFamily="18" charset="0"/>
                          </a:rPr>
                          <m:t>(</m:t>
                        </m:r>
                        <m:sSub>
                          <m:sSubPr>
                            <m:ctrlPr>
                              <a:rPr lang="en-US" altLang="zh-CN" i="1">
                                <a:latin typeface="Cambria Math" panose="02040503050406030204" pitchFamily="18" charset="0"/>
                              </a:rPr>
                            </m:ctrlPr>
                          </m:sSubPr>
                          <m:e>
                            <m:r>
                              <a:rPr lang="en-US" altLang="zh-CN">
                                <a:latin typeface="Cambria Math" panose="02040503050406030204" pitchFamily="18" charset="0"/>
                              </a:rPr>
                              <m:t>𝑥</m:t>
                            </m:r>
                          </m:e>
                          <m:sub>
                            <m:r>
                              <m:rPr>
                                <m:sty m:val="p"/>
                              </m:rPr>
                              <a:rPr lang="en-US" altLang="zh-CN">
                                <a:latin typeface="Cambria Math" panose="02040503050406030204" pitchFamily="18" charset="0"/>
                              </a:rPr>
                              <m:t>t</m:t>
                            </m:r>
                          </m:sub>
                        </m:sSub>
                        <m:r>
                          <a:rPr lang="en-US" altLang="zh-CN">
                            <a:latin typeface="Cambria Math" panose="02040503050406030204" pitchFamily="18" charset="0"/>
                          </a:rPr>
                          <m:t>|</m:t>
                        </m:r>
                        <m:sSub>
                          <m:sSubPr>
                            <m:ctrlPr>
                              <a:rPr lang="en-US" altLang="zh-CN" i="1">
                                <a:latin typeface="Cambria Math" panose="02040503050406030204" pitchFamily="18" charset="0"/>
                              </a:rPr>
                            </m:ctrlPr>
                          </m:sSubPr>
                          <m:e>
                            <m:r>
                              <a:rPr lang="en-US" altLang="zh-CN">
                                <a:latin typeface="Cambria Math" panose="02040503050406030204" pitchFamily="18" charset="0"/>
                              </a:rPr>
                              <m:t>𝑥</m:t>
                            </m:r>
                          </m:e>
                          <m:sub>
                            <m:r>
                              <m:rPr>
                                <m:sty m:val="p"/>
                              </m:rPr>
                              <a:rPr lang="en-US" altLang="zh-CN">
                                <a:latin typeface="Cambria Math" panose="02040503050406030204" pitchFamily="18" charset="0"/>
                              </a:rPr>
                              <m:t>t</m:t>
                            </m:r>
                            <m:r>
                              <a:rPr lang="en-US" altLang="zh-CN">
                                <a:latin typeface="Cambria Math" panose="02040503050406030204" pitchFamily="18" charset="0"/>
                              </a:rPr>
                              <m:t>−1</m:t>
                            </m:r>
                          </m:sub>
                        </m:sSub>
                        <m:r>
                          <a:rPr lang="en-US" altLang="zh-CN">
                            <a:latin typeface="Cambria Math" panose="02040503050406030204" pitchFamily="18" charset="0"/>
                          </a:rPr>
                          <m:t>,⋯,</m:t>
                        </m:r>
                        <m:sSub>
                          <m:sSubPr>
                            <m:ctrlPr>
                              <a:rPr lang="en-US" altLang="zh-CN" i="1">
                                <a:latin typeface="Cambria Math" panose="02040503050406030204" pitchFamily="18" charset="0"/>
                              </a:rPr>
                            </m:ctrlPr>
                          </m:sSubPr>
                          <m:e>
                            <m:r>
                              <a:rPr lang="en-US" altLang="zh-CN">
                                <a:latin typeface="Cambria Math" panose="02040503050406030204" pitchFamily="18" charset="0"/>
                              </a:rPr>
                              <m:t>𝑥</m:t>
                            </m:r>
                          </m:e>
                          <m:sub>
                            <m:r>
                              <m:rPr>
                                <m:sty m:val="p"/>
                              </m:rPr>
                              <a:rPr lang="en-US" altLang="zh-CN">
                                <a:latin typeface="Cambria Math" panose="02040503050406030204" pitchFamily="18" charset="0"/>
                              </a:rPr>
                              <m:t>t</m:t>
                            </m:r>
                            <m:r>
                              <a:rPr lang="en-US" altLang="zh-CN">
                                <a:latin typeface="Cambria Math" panose="02040503050406030204" pitchFamily="18" charset="0"/>
                              </a:rPr>
                              <m:t>−</m:t>
                            </m:r>
                            <m:r>
                              <a:rPr lang="en-US" altLang="zh-CN">
                                <a:latin typeface="Cambria Math" panose="02040503050406030204" pitchFamily="18" charset="0"/>
                              </a:rPr>
                              <m:t>𝑛</m:t>
                            </m:r>
                            <m:r>
                              <a:rPr lang="en-US" altLang="zh-CN">
                                <a:latin typeface="Cambria Math" panose="02040503050406030204" pitchFamily="18" charset="0"/>
                              </a:rPr>
                              <m:t>+1</m:t>
                            </m:r>
                          </m:sub>
                        </m:sSub>
                        <m:r>
                          <a:rPr lang="en-US" altLang="zh-CN">
                            <a:latin typeface="Cambria Math" panose="02040503050406030204" pitchFamily="18" charset="0"/>
                          </a:rPr>
                          <m:t>)</m:t>
                        </m:r>
                      </m:e>
                    </m:nary>
                    <m:r>
                      <a:rPr lang="en-US" altLang="zh-CN">
                        <a:latin typeface="Cambria Math" panose="02040503050406030204" pitchFamily="18" charset="0"/>
                      </a:rPr>
                      <m:t>=</m:t>
                    </m:r>
                  </m:oMath>
                </a14:m>
                <a:r>
                  <a:rPr lang="en-US" altLang="zh-CN" dirty="0"/>
                  <a:t> </a:t>
                </a:r>
                <a14:m>
                  <m:oMath xmlns:m="http://schemas.openxmlformats.org/officeDocument/2006/math">
                    <m:nary>
                      <m:naryPr>
                        <m:chr m:val="∏"/>
                        <m:supHide m:val="on"/>
                        <m:ctrlPr>
                          <a:rPr lang="en-US" altLang="zh-CN" i="1">
                            <a:latin typeface="Cambria Math" panose="02040503050406030204" pitchFamily="18" charset="0"/>
                          </a:rPr>
                        </m:ctrlPr>
                      </m:naryPr>
                      <m:sub>
                        <m:r>
                          <m:rPr>
                            <m:sty m:val="p"/>
                          </m:rPr>
                          <a:rPr lang="en-US" altLang="zh-CN">
                            <a:latin typeface="Cambria Math" panose="02040503050406030204" pitchFamily="18" charset="0"/>
                          </a:rPr>
                          <m:t>t</m:t>
                        </m:r>
                      </m:sub>
                      <m:sup/>
                      <m:e>
                        <m:r>
                          <a:rPr lang="en-US" altLang="zh-CN" i="1">
                            <a:latin typeface="Cambria Math" panose="02040503050406030204" pitchFamily="18" charset="0"/>
                          </a:rPr>
                          <m:t>𝑔</m:t>
                        </m:r>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h</m:t>
                            </m:r>
                          </m:e>
                          <m:sub>
                            <m:r>
                              <a:rPr lang="en-US" altLang="zh-CN" i="1">
                                <a:latin typeface="Cambria Math" panose="02040503050406030204" pitchFamily="18" charset="0"/>
                              </a:rPr>
                              <m:t>𝑡</m:t>
                            </m:r>
                          </m:sub>
                        </m:sSub>
                        <m:r>
                          <a:rPr lang="en-US" altLang="zh-CN" i="1">
                            <a:latin typeface="Cambria Math" panose="02040503050406030204" pitchFamily="18" charset="0"/>
                          </a:rPr>
                          <m:t>)</m:t>
                        </m:r>
                      </m:e>
                    </m:nary>
                  </m:oMath>
                </a14:m>
                <a:endParaRPr lang="en-US" altLang="zh-CN" dirty="0"/>
              </a:p>
              <a:p>
                <a:endParaRPr lang="en-US" altLang="zh-CN" dirty="0"/>
              </a:p>
              <a:p>
                <a:r>
                  <a:rPr lang="zh-CN" altLang="en-US" dirty="0"/>
                  <a:t>因此，序列数据的概率密度估计问题可以转换为单变量的条件概率估计问题，即给定</a:t>
                </a:r>
                <a14:m>
                  <m:oMath xmlns:m="http://schemas.openxmlformats.org/officeDocument/2006/math">
                    <m:sSub>
                      <m:sSubPr>
                        <m:ctrlPr>
                          <a:rPr lang="en-US" altLang="zh-CN" i="1">
                            <a:latin typeface="Cambria Math" panose="02040503050406030204" pitchFamily="18" charset="0"/>
                          </a:rPr>
                        </m:ctrlPr>
                      </m:sSubPr>
                      <m:e>
                        <m:r>
                          <a:rPr lang="en-US" altLang="zh-CN">
                            <a:latin typeface="Cambria Math" panose="02040503050406030204" pitchFamily="18" charset="0"/>
                          </a:rPr>
                          <m:t>𝑥</m:t>
                        </m:r>
                      </m:e>
                      <m:sub>
                        <m:r>
                          <a:rPr lang="en-US" altLang="zh-CN">
                            <a:latin typeface="Cambria Math" panose="02040503050406030204" pitchFamily="18" charset="0"/>
                          </a:rPr>
                          <m:t>1:</m:t>
                        </m:r>
                        <m:r>
                          <m:rPr>
                            <m:sty m:val="p"/>
                          </m:rPr>
                          <a:rPr lang="en-US" altLang="zh-CN">
                            <a:latin typeface="Cambria Math" panose="02040503050406030204" pitchFamily="18" charset="0"/>
                          </a:rPr>
                          <m:t>t</m:t>
                        </m:r>
                        <m:r>
                          <a:rPr lang="en-US" altLang="zh-CN">
                            <a:latin typeface="Cambria Math" panose="02040503050406030204" pitchFamily="18" charset="0"/>
                          </a:rPr>
                          <m:t>−1</m:t>
                        </m:r>
                      </m:sub>
                    </m:sSub>
                  </m:oMath>
                </a14:m>
                <a:r>
                  <a:rPr lang="zh-CN" altLang="en-US" dirty="0"/>
                  <a:t>时</a:t>
                </a:r>
                <a14:m>
                  <m:oMath xmlns:m="http://schemas.openxmlformats.org/officeDocument/2006/math">
                    <m:sSub>
                      <m:sSubPr>
                        <m:ctrlPr>
                          <a:rPr lang="en-US" altLang="zh-CN" i="1">
                            <a:latin typeface="Cambria Math" panose="02040503050406030204" pitchFamily="18" charset="0"/>
                          </a:rPr>
                        </m:ctrlPr>
                      </m:sSubPr>
                      <m:e>
                        <m:r>
                          <a:rPr lang="en-US" altLang="zh-CN">
                            <a:latin typeface="Cambria Math" panose="02040503050406030204" pitchFamily="18" charset="0"/>
                          </a:rPr>
                          <m:t>𝑥</m:t>
                        </m:r>
                      </m:e>
                      <m:sub>
                        <m:r>
                          <m:rPr>
                            <m:sty m:val="p"/>
                          </m:rPr>
                          <a:rPr lang="en-US" altLang="zh-CN">
                            <a:latin typeface="Cambria Math" panose="02040503050406030204" pitchFamily="18" charset="0"/>
                          </a:rPr>
                          <m:t>t</m:t>
                        </m:r>
                      </m:sub>
                    </m:sSub>
                  </m:oMath>
                </a14:m>
                <a:r>
                  <a:rPr lang="zh-CN" altLang="en-US" dirty="0"/>
                  <a:t>的条件概率</a:t>
                </a:r>
                <a14:m>
                  <m:oMath xmlns:m="http://schemas.openxmlformats.org/officeDocument/2006/math">
                    <m:r>
                      <m:rPr>
                        <m:sty m:val="p"/>
                      </m:rPr>
                      <a:rPr lang="en-US" altLang="zh-CN">
                        <a:latin typeface="Cambria Math" panose="02040503050406030204" pitchFamily="18" charset="0"/>
                      </a:rPr>
                      <m:t>p</m:t>
                    </m:r>
                    <m:d>
                      <m:dPr>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a:latin typeface="Cambria Math" panose="02040503050406030204" pitchFamily="18" charset="0"/>
                              </a:rPr>
                              <m:t>𝑥</m:t>
                            </m:r>
                          </m:e>
                          <m:sub>
                            <m:r>
                              <m:rPr>
                                <m:sty m:val="p"/>
                              </m:rPr>
                              <a:rPr lang="en-US" altLang="zh-CN">
                                <a:latin typeface="Cambria Math" panose="02040503050406030204" pitchFamily="18" charset="0"/>
                              </a:rPr>
                              <m:t>t</m:t>
                            </m:r>
                          </m:sub>
                        </m:sSub>
                      </m:e>
                      <m:e>
                        <m:sSub>
                          <m:sSubPr>
                            <m:ctrlPr>
                              <a:rPr lang="en-US" altLang="zh-CN" i="1">
                                <a:latin typeface="Cambria Math" panose="02040503050406030204" pitchFamily="18" charset="0"/>
                              </a:rPr>
                            </m:ctrlPr>
                          </m:sSubPr>
                          <m:e>
                            <m:r>
                              <a:rPr lang="en-US" altLang="zh-CN">
                                <a:latin typeface="Cambria Math" panose="02040503050406030204" pitchFamily="18" charset="0"/>
                              </a:rPr>
                              <m:t>𝑥</m:t>
                            </m:r>
                          </m:e>
                          <m:sub>
                            <m:r>
                              <a:rPr lang="en-US" altLang="zh-CN">
                                <a:latin typeface="Cambria Math" panose="02040503050406030204" pitchFamily="18" charset="0"/>
                              </a:rPr>
                              <m:t>1:</m:t>
                            </m:r>
                            <m:r>
                              <m:rPr>
                                <m:sty m:val="p"/>
                              </m:rPr>
                              <a:rPr lang="en-US" altLang="zh-CN">
                                <a:latin typeface="Cambria Math" panose="02040503050406030204" pitchFamily="18" charset="0"/>
                              </a:rPr>
                              <m:t>t</m:t>
                            </m:r>
                            <m:r>
                              <a:rPr lang="en-US" altLang="zh-CN">
                                <a:latin typeface="Cambria Math" panose="02040503050406030204" pitchFamily="18" charset="0"/>
                              </a:rPr>
                              <m:t>−1</m:t>
                            </m:r>
                          </m:sub>
                        </m:sSub>
                      </m:e>
                    </m:d>
                    <m:r>
                      <a:rPr lang="en-US" altLang="zh-CN" i="1">
                        <a:latin typeface="Cambria Math" panose="02040503050406030204" pitchFamily="18" charset="0"/>
                      </a:rPr>
                      <m:t> </m:t>
                    </m:r>
                  </m:oMath>
                </a14:m>
                <a:r>
                  <a:rPr lang="zh-CN" altLang="en-US" dirty="0"/>
                  <a:t>。</a:t>
                </a:r>
              </a:p>
            </p:txBody>
          </p:sp>
        </mc:Choice>
        <mc:Fallback xmlns="">
          <p:sp>
            <p:nvSpPr>
              <p:cNvPr id="3" name="内容占位符 2">
                <a:extLst>
                  <a:ext uri="{FF2B5EF4-FFF2-40B4-BE49-F238E27FC236}">
                    <a16:creationId xmlns:a16="http://schemas.microsoft.com/office/drawing/2014/main" id="{346D81C2-543C-4F0F-8DC9-8E6FE7AF15CF}"/>
                  </a:ext>
                </a:extLst>
              </p:cNvPr>
              <p:cNvSpPr>
                <a:spLocks noGrp="1" noRot="1" noChangeAspect="1" noMove="1" noResize="1" noEditPoints="1" noAdjustHandles="1" noChangeArrowheads="1" noChangeShapeType="1" noTextEdit="1"/>
              </p:cNvSpPr>
              <p:nvPr>
                <p:ph sz="quarter" idx="1"/>
              </p:nvPr>
            </p:nvSpPr>
            <p:spPr>
              <a:blipFill>
                <a:blip r:embed="rId2"/>
                <a:stretch>
                  <a:fillRect l="-1037" t="-1605" r="-66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1813990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F1AD8B-D538-4911-A4EA-538B36501098}"/>
              </a:ext>
            </a:extLst>
          </p:cNvPr>
          <p:cNvSpPr>
            <a:spLocks noGrp="1"/>
          </p:cNvSpPr>
          <p:nvPr>
            <p:ph type="title"/>
          </p:nvPr>
        </p:nvSpPr>
        <p:spPr/>
        <p:txBody>
          <a:bodyPr/>
          <a:lstStyle/>
          <a:p>
            <a:r>
              <a:rPr lang="zh-CN" altLang="en-US" dirty="0"/>
              <a:t>序列概率模型</a:t>
            </a: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346D81C2-543C-4F0F-8DC9-8E6FE7AF15CF}"/>
                  </a:ext>
                </a:extLst>
              </p:cNvPr>
              <p:cNvSpPr>
                <a:spLocks noGrp="1"/>
              </p:cNvSpPr>
              <p:nvPr>
                <p:ph sz="quarter" idx="1"/>
              </p:nvPr>
            </p:nvSpPr>
            <p:spPr/>
            <p:txBody>
              <a:bodyPr/>
              <a:lstStyle/>
              <a:p>
                <a:r>
                  <a:rPr lang="zh-CN" altLang="en-US" dirty="0">
                    <a:latin typeface="Cambria Math" panose="02040503050406030204" pitchFamily="18" charset="0"/>
                  </a:rPr>
                  <a:t>序列概率</a:t>
                </a:r>
                <a:endParaRPr lang="en-US" altLang="zh-CN" dirty="0">
                  <a:latin typeface="Cambria Math" panose="02040503050406030204" pitchFamily="18" charset="0"/>
                </a:endParaRPr>
              </a:p>
              <a:p>
                <a:pPr lvl="1"/>
                <a14:m>
                  <m:oMath xmlns:m="http://schemas.openxmlformats.org/officeDocument/2006/math">
                    <m:r>
                      <m:rPr>
                        <m:sty m:val="p"/>
                      </m:rPr>
                      <a:rPr lang="en-US" altLang="zh-CN">
                        <a:latin typeface="Cambria Math" panose="02040503050406030204" pitchFamily="18" charset="0"/>
                      </a:rPr>
                      <m:t>p</m:t>
                    </m:r>
                    <m:r>
                      <a:rPr lang="en-US" altLang="zh-CN">
                        <a:latin typeface="Cambria Math" panose="02040503050406030204" pitchFamily="18" charset="0"/>
                      </a:rPr>
                      <m:t>(</m:t>
                    </m:r>
                    <m:sSub>
                      <m:sSubPr>
                        <m:ctrlPr>
                          <a:rPr lang="en-US" altLang="zh-CN" i="1">
                            <a:latin typeface="Cambria Math" panose="02040503050406030204" pitchFamily="18" charset="0"/>
                          </a:rPr>
                        </m:ctrlPr>
                      </m:sSubPr>
                      <m:e>
                        <m:r>
                          <a:rPr lang="en-US" altLang="zh-CN">
                            <a:latin typeface="Cambria Math" panose="02040503050406030204" pitchFamily="18" charset="0"/>
                          </a:rPr>
                          <m:t>𝑥</m:t>
                        </m:r>
                      </m:e>
                      <m:sub>
                        <m:r>
                          <a:rPr lang="en-US" altLang="zh-CN">
                            <a:latin typeface="Cambria Math" panose="02040503050406030204" pitchFamily="18" charset="0"/>
                          </a:rPr>
                          <m:t>1</m:t>
                        </m:r>
                      </m:sub>
                    </m:sSub>
                    <m:r>
                      <a:rPr lang="en-US" altLang="zh-CN">
                        <a:latin typeface="Cambria Math" panose="02040503050406030204" pitchFamily="18" charset="0"/>
                      </a:rPr>
                      <m:t>,</m:t>
                    </m:r>
                    <m:sSub>
                      <m:sSubPr>
                        <m:ctrlPr>
                          <a:rPr lang="en-US" altLang="zh-CN" i="1">
                            <a:latin typeface="Cambria Math" panose="02040503050406030204" pitchFamily="18" charset="0"/>
                          </a:rPr>
                        </m:ctrlPr>
                      </m:sSubPr>
                      <m:e>
                        <m:r>
                          <a:rPr lang="en-US" altLang="zh-CN">
                            <a:latin typeface="Cambria Math" panose="02040503050406030204" pitchFamily="18" charset="0"/>
                          </a:rPr>
                          <m:t>𝑥</m:t>
                        </m:r>
                      </m:e>
                      <m:sub>
                        <m:r>
                          <a:rPr lang="en-US" altLang="zh-CN">
                            <a:latin typeface="Cambria Math" panose="02040503050406030204" pitchFamily="18" charset="0"/>
                          </a:rPr>
                          <m:t>2</m:t>
                        </m:r>
                      </m:sub>
                    </m:sSub>
                    <m:r>
                      <a:rPr lang="en-US" altLang="zh-CN">
                        <a:latin typeface="Cambria Math" panose="02040503050406030204" pitchFamily="18" charset="0"/>
                      </a:rPr>
                      <m:t>,⋯,</m:t>
                    </m:r>
                    <m:sSub>
                      <m:sSubPr>
                        <m:ctrlPr>
                          <a:rPr lang="en-US" altLang="zh-CN" i="1">
                            <a:latin typeface="Cambria Math" panose="02040503050406030204" pitchFamily="18" charset="0"/>
                          </a:rPr>
                        </m:ctrlPr>
                      </m:sSubPr>
                      <m:e>
                        <m:r>
                          <a:rPr lang="en-US" altLang="zh-CN">
                            <a:latin typeface="Cambria Math" panose="02040503050406030204" pitchFamily="18" charset="0"/>
                          </a:rPr>
                          <m:t>𝑥</m:t>
                        </m:r>
                      </m:e>
                      <m:sub>
                        <m:r>
                          <m:rPr>
                            <m:sty m:val="p"/>
                          </m:rPr>
                          <a:rPr lang="en-US" altLang="zh-CN">
                            <a:latin typeface="Cambria Math" panose="02040503050406030204" pitchFamily="18" charset="0"/>
                          </a:rPr>
                          <m:t>T</m:t>
                        </m:r>
                      </m:sub>
                    </m:sSub>
                    <m:r>
                      <a:rPr lang="en-US" altLang="zh-CN">
                        <a:latin typeface="Cambria Math" panose="02040503050406030204" pitchFamily="18" charset="0"/>
                      </a:rPr>
                      <m:t>)</m:t>
                    </m:r>
                  </m:oMath>
                </a14:m>
                <a:endParaRPr lang="en-US" altLang="zh-CN" dirty="0"/>
              </a:p>
              <a:p>
                <a:pPr lvl="1"/>
                <a14:m>
                  <m:oMath xmlns:m="http://schemas.openxmlformats.org/officeDocument/2006/math">
                    <m:r>
                      <a:rPr lang="en-US" altLang="zh-CN">
                        <a:latin typeface="Cambria Math" panose="02040503050406030204" pitchFamily="18" charset="0"/>
                      </a:rPr>
                      <m:t>=</m:t>
                    </m:r>
                    <m:nary>
                      <m:naryPr>
                        <m:chr m:val="∏"/>
                        <m:supHide m:val="on"/>
                        <m:ctrlPr>
                          <a:rPr lang="en-US" altLang="zh-CN" i="1">
                            <a:latin typeface="Cambria Math" panose="02040503050406030204" pitchFamily="18" charset="0"/>
                          </a:rPr>
                        </m:ctrlPr>
                      </m:naryPr>
                      <m:sub>
                        <m:r>
                          <m:rPr>
                            <m:sty m:val="p"/>
                          </m:rPr>
                          <a:rPr lang="en-US" altLang="zh-CN">
                            <a:latin typeface="Cambria Math" panose="02040503050406030204" pitchFamily="18" charset="0"/>
                          </a:rPr>
                          <m:t>t</m:t>
                        </m:r>
                      </m:sub>
                      <m:sup/>
                      <m:e>
                        <m:r>
                          <m:rPr>
                            <m:sty m:val="p"/>
                          </m:rPr>
                          <a:rPr lang="en-US" altLang="zh-CN">
                            <a:latin typeface="Cambria Math" panose="02040503050406030204" pitchFamily="18" charset="0"/>
                          </a:rPr>
                          <m:t>p</m:t>
                        </m:r>
                        <m:r>
                          <a:rPr lang="en-US" altLang="zh-CN">
                            <a:latin typeface="Cambria Math" panose="02040503050406030204" pitchFamily="18" charset="0"/>
                          </a:rPr>
                          <m:t>(</m:t>
                        </m:r>
                        <m:sSub>
                          <m:sSubPr>
                            <m:ctrlPr>
                              <a:rPr lang="en-US" altLang="zh-CN" i="1">
                                <a:latin typeface="Cambria Math" panose="02040503050406030204" pitchFamily="18" charset="0"/>
                              </a:rPr>
                            </m:ctrlPr>
                          </m:sSubPr>
                          <m:e>
                            <m:r>
                              <a:rPr lang="en-US" altLang="zh-CN">
                                <a:latin typeface="Cambria Math" panose="02040503050406030204" pitchFamily="18" charset="0"/>
                              </a:rPr>
                              <m:t>𝑥</m:t>
                            </m:r>
                          </m:e>
                          <m:sub>
                            <m:r>
                              <m:rPr>
                                <m:sty m:val="p"/>
                              </m:rPr>
                              <a:rPr lang="en-US" altLang="zh-CN">
                                <a:latin typeface="Cambria Math" panose="02040503050406030204" pitchFamily="18" charset="0"/>
                              </a:rPr>
                              <m:t>t</m:t>
                            </m:r>
                          </m:sub>
                        </m:sSub>
                        <m:r>
                          <a:rPr lang="en-US" altLang="zh-CN">
                            <a:latin typeface="Cambria Math" panose="02040503050406030204" pitchFamily="18" charset="0"/>
                          </a:rPr>
                          <m:t>|</m:t>
                        </m:r>
                        <m:sSub>
                          <m:sSubPr>
                            <m:ctrlPr>
                              <a:rPr lang="en-US" altLang="zh-CN" i="1">
                                <a:latin typeface="Cambria Math" panose="02040503050406030204" pitchFamily="18" charset="0"/>
                              </a:rPr>
                            </m:ctrlPr>
                          </m:sSubPr>
                          <m:e>
                            <m:r>
                              <a:rPr lang="en-US" altLang="zh-CN">
                                <a:latin typeface="Cambria Math" panose="02040503050406030204" pitchFamily="18" charset="0"/>
                              </a:rPr>
                              <m:t>𝑥</m:t>
                            </m:r>
                          </m:e>
                          <m:sub>
                            <m:r>
                              <m:rPr>
                                <m:sty m:val="p"/>
                              </m:rPr>
                              <a:rPr lang="en-US" altLang="zh-CN">
                                <a:latin typeface="Cambria Math" panose="02040503050406030204" pitchFamily="18" charset="0"/>
                              </a:rPr>
                              <m:t>t</m:t>
                            </m:r>
                            <m:r>
                              <a:rPr lang="en-US" altLang="zh-CN">
                                <a:latin typeface="Cambria Math" panose="02040503050406030204" pitchFamily="18" charset="0"/>
                              </a:rPr>
                              <m:t>−1</m:t>
                            </m:r>
                          </m:sub>
                        </m:sSub>
                        <m:r>
                          <a:rPr lang="en-US" altLang="zh-CN">
                            <a:latin typeface="Cambria Math" panose="02040503050406030204" pitchFamily="18" charset="0"/>
                          </a:rPr>
                          <m:t>,⋯,</m:t>
                        </m:r>
                        <m:sSub>
                          <m:sSubPr>
                            <m:ctrlPr>
                              <a:rPr lang="en-US" altLang="zh-CN" i="1">
                                <a:latin typeface="Cambria Math" panose="02040503050406030204" pitchFamily="18" charset="0"/>
                              </a:rPr>
                            </m:ctrlPr>
                          </m:sSubPr>
                          <m:e>
                            <m:r>
                              <a:rPr lang="en-US" altLang="zh-CN">
                                <a:latin typeface="Cambria Math" panose="02040503050406030204" pitchFamily="18" charset="0"/>
                              </a:rPr>
                              <m:t>𝑥</m:t>
                            </m:r>
                          </m:e>
                          <m:sub>
                            <m:r>
                              <a:rPr lang="en-US" altLang="zh-CN">
                                <a:latin typeface="Cambria Math" panose="02040503050406030204" pitchFamily="18" charset="0"/>
                              </a:rPr>
                              <m:t>1</m:t>
                            </m:r>
                          </m:sub>
                        </m:sSub>
                        <m:r>
                          <a:rPr lang="en-US" altLang="zh-CN">
                            <a:latin typeface="Cambria Math" panose="02040503050406030204" pitchFamily="18" charset="0"/>
                          </a:rPr>
                          <m:t>)</m:t>
                        </m:r>
                      </m:e>
                    </m:nary>
                  </m:oMath>
                </a14:m>
                <a:endParaRPr lang="en-US" altLang="zh-CN" dirty="0"/>
              </a:p>
              <a:p>
                <a:pPr lvl="1"/>
                <a14:m>
                  <m:oMath xmlns:m="http://schemas.openxmlformats.org/officeDocument/2006/math">
                    <m:r>
                      <a:rPr lang="en-US" altLang="zh-CN">
                        <a:latin typeface="Cambria Math" panose="02040503050406030204" pitchFamily="18" charset="0"/>
                      </a:rPr>
                      <m:t>≈</m:t>
                    </m:r>
                    <m:nary>
                      <m:naryPr>
                        <m:chr m:val="∏"/>
                        <m:supHide m:val="on"/>
                        <m:ctrlPr>
                          <a:rPr lang="en-US" altLang="zh-CN" i="1">
                            <a:latin typeface="Cambria Math" panose="02040503050406030204" pitchFamily="18" charset="0"/>
                          </a:rPr>
                        </m:ctrlPr>
                      </m:naryPr>
                      <m:sub>
                        <m:r>
                          <m:rPr>
                            <m:sty m:val="p"/>
                          </m:rPr>
                          <a:rPr lang="en-US" altLang="zh-CN">
                            <a:latin typeface="Cambria Math" panose="02040503050406030204" pitchFamily="18" charset="0"/>
                          </a:rPr>
                          <m:t>t</m:t>
                        </m:r>
                      </m:sub>
                      <m:sup/>
                      <m:e>
                        <m:r>
                          <m:rPr>
                            <m:sty m:val="p"/>
                          </m:rPr>
                          <a:rPr lang="en-US" altLang="zh-CN">
                            <a:latin typeface="Cambria Math" panose="02040503050406030204" pitchFamily="18" charset="0"/>
                          </a:rPr>
                          <m:t>p</m:t>
                        </m:r>
                        <m:r>
                          <a:rPr lang="en-US" altLang="zh-CN">
                            <a:latin typeface="Cambria Math" panose="02040503050406030204" pitchFamily="18" charset="0"/>
                          </a:rPr>
                          <m:t>(</m:t>
                        </m:r>
                        <m:sSub>
                          <m:sSubPr>
                            <m:ctrlPr>
                              <a:rPr lang="en-US" altLang="zh-CN" i="1">
                                <a:latin typeface="Cambria Math" panose="02040503050406030204" pitchFamily="18" charset="0"/>
                              </a:rPr>
                            </m:ctrlPr>
                          </m:sSubPr>
                          <m:e>
                            <m:r>
                              <a:rPr lang="en-US" altLang="zh-CN">
                                <a:latin typeface="Cambria Math" panose="02040503050406030204" pitchFamily="18" charset="0"/>
                              </a:rPr>
                              <m:t>𝑥</m:t>
                            </m:r>
                          </m:e>
                          <m:sub>
                            <m:r>
                              <m:rPr>
                                <m:sty m:val="p"/>
                              </m:rPr>
                              <a:rPr lang="en-US" altLang="zh-CN">
                                <a:latin typeface="Cambria Math" panose="02040503050406030204" pitchFamily="18" charset="0"/>
                              </a:rPr>
                              <m:t>t</m:t>
                            </m:r>
                          </m:sub>
                        </m:sSub>
                        <m:r>
                          <a:rPr lang="en-US" altLang="zh-CN">
                            <a:latin typeface="Cambria Math" panose="02040503050406030204" pitchFamily="18" charset="0"/>
                          </a:rPr>
                          <m:t>|</m:t>
                        </m:r>
                        <m:sSub>
                          <m:sSubPr>
                            <m:ctrlPr>
                              <a:rPr lang="en-US" altLang="zh-CN" i="1">
                                <a:latin typeface="Cambria Math" panose="02040503050406030204" pitchFamily="18" charset="0"/>
                              </a:rPr>
                            </m:ctrlPr>
                          </m:sSubPr>
                          <m:e>
                            <m:r>
                              <a:rPr lang="en-US" altLang="zh-CN">
                                <a:latin typeface="Cambria Math" panose="02040503050406030204" pitchFamily="18" charset="0"/>
                              </a:rPr>
                              <m:t>𝑥</m:t>
                            </m:r>
                          </m:e>
                          <m:sub>
                            <m:r>
                              <m:rPr>
                                <m:sty m:val="p"/>
                              </m:rPr>
                              <a:rPr lang="en-US" altLang="zh-CN">
                                <a:latin typeface="Cambria Math" panose="02040503050406030204" pitchFamily="18" charset="0"/>
                              </a:rPr>
                              <m:t>t</m:t>
                            </m:r>
                            <m:r>
                              <a:rPr lang="en-US" altLang="zh-CN">
                                <a:latin typeface="Cambria Math" panose="02040503050406030204" pitchFamily="18" charset="0"/>
                              </a:rPr>
                              <m:t>−1</m:t>
                            </m:r>
                          </m:sub>
                        </m:sSub>
                        <m:r>
                          <a:rPr lang="en-US" altLang="zh-CN">
                            <a:latin typeface="Cambria Math" panose="02040503050406030204" pitchFamily="18" charset="0"/>
                          </a:rPr>
                          <m:t>,⋯,</m:t>
                        </m:r>
                        <m:sSub>
                          <m:sSubPr>
                            <m:ctrlPr>
                              <a:rPr lang="en-US" altLang="zh-CN" i="1">
                                <a:latin typeface="Cambria Math" panose="02040503050406030204" pitchFamily="18" charset="0"/>
                              </a:rPr>
                            </m:ctrlPr>
                          </m:sSubPr>
                          <m:e>
                            <m:r>
                              <a:rPr lang="en-US" altLang="zh-CN">
                                <a:latin typeface="Cambria Math" panose="02040503050406030204" pitchFamily="18" charset="0"/>
                              </a:rPr>
                              <m:t>𝑥</m:t>
                            </m:r>
                          </m:e>
                          <m:sub>
                            <m:r>
                              <m:rPr>
                                <m:sty m:val="p"/>
                              </m:rPr>
                              <a:rPr lang="en-US" altLang="zh-CN">
                                <a:latin typeface="Cambria Math" panose="02040503050406030204" pitchFamily="18" charset="0"/>
                              </a:rPr>
                              <m:t>t</m:t>
                            </m:r>
                            <m:r>
                              <a:rPr lang="en-US" altLang="zh-CN">
                                <a:latin typeface="Cambria Math" panose="02040503050406030204" pitchFamily="18" charset="0"/>
                              </a:rPr>
                              <m:t>−</m:t>
                            </m:r>
                            <m:r>
                              <a:rPr lang="en-US" altLang="zh-CN">
                                <a:latin typeface="Cambria Math" panose="02040503050406030204" pitchFamily="18" charset="0"/>
                              </a:rPr>
                              <m:t>𝑛</m:t>
                            </m:r>
                            <m:r>
                              <a:rPr lang="en-US" altLang="zh-CN">
                                <a:latin typeface="Cambria Math" panose="02040503050406030204" pitchFamily="18" charset="0"/>
                              </a:rPr>
                              <m:t>+1</m:t>
                            </m:r>
                          </m:sub>
                        </m:sSub>
                        <m:r>
                          <a:rPr lang="en-US" altLang="zh-CN">
                            <a:latin typeface="Cambria Math" panose="02040503050406030204" pitchFamily="18" charset="0"/>
                          </a:rPr>
                          <m:t>)</m:t>
                        </m:r>
                      </m:e>
                    </m:nary>
                    <m:r>
                      <a:rPr lang="en-US" altLang="zh-CN">
                        <a:latin typeface="Cambria Math" panose="02040503050406030204" pitchFamily="18" charset="0"/>
                      </a:rPr>
                      <m:t>=</m:t>
                    </m:r>
                  </m:oMath>
                </a14:m>
                <a:r>
                  <a:rPr lang="en-US" altLang="zh-CN" dirty="0"/>
                  <a:t> </a:t>
                </a:r>
                <a14:m>
                  <m:oMath xmlns:m="http://schemas.openxmlformats.org/officeDocument/2006/math">
                    <m:nary>
                      <m:naryPr>
                        <m:chr m:val="∏"/>
                        <m:supHide m:val="on"/>
                        <m:ctrlPr>
                          <a:rPr lang="en-US" altLang="zh-CN" i="1">
                            <a:latin typeface="Cambria Math" panose="02040503050406030204" pitchFamily="18" charset="0"/>
                          </a:rPr>
                        </m:ctrlPr>
                      </m:naryPr>
                      <m:sub>
                        <m:r>
                          <m:rPr>
                            <m:sty m:val="p"/>
                          </m:rPr>
                          <a:rPr lang="en-US" altLang="zh-CN">
                            <a:latin typeface="Cambria Math" panose="02040503050406030204" pitchFamily="18" charset="0"/>
                          </a:rPr>
                          <m:t>t</m:t>
                        </m:r>
                      </m:sub>
                      <m:sup/>
                      <m:e>
                        <m:r>
                          <a:rPr lang="en-US" altLang="zh-CN" i="1">
                            <a:latin typeface="Cambria Math" panose="02040503050406030204" pitchFamily="18" charset="0"/>
                          </a:rPr>
                          <m:t>𝑔</m:t>
                        </m:r>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h</m:t>
                            </m:r>
                          </m:e>
                          <m:sub>
                            <m:r>
                              <a:rPr lang="en-US" altLang="zh-CN" i="1">
                                <a:latin typeface="Cambria Math" panose="02040503050406030204" pitchFamily="18" charset="0"/>
                              </a:rPr>
                              <m:t>𝑡</m:t>
                            </m:r>
                          </m:sub>
                        </m:sSub>
                        <m:r>
                          <a:rPr lang="en-US" altLang="zh-CN" i="1">
                            <a:latin typeface="Cambria Math" panose="02040503050406030204" pitchFamily="18" charset="0"/>
                          </a:rPr>
                          <m:t>)</m:t>
                        </m:r>
                      </m:e>
                    </m:nary>
                  </m:oMath>
                </a14:m>
                <a:endParaRPr lang="en-US" altLang="zh-CN" dirty="0"/>
              </a:p>
              <a:p>
                <a:endParaRPr lang="en-US" altLang="zh-CN" dirty="0"/>
              </a:p>
              <a:p>
                <a:r>
                  <a:rPr lang="zh-CN" altLang="en-US" dirty="0"/>
                  <a:t>因此，序列数据的概率密度估计问题可以转换为单变量的条件概率估计问题，即给定</a:t>
                </a:r>
                <a14:m>
                  <m:oMath xmlns:m="http://schemas.openxmlformats.org/officeDocument/2006/math">
                    <m:sSub>
                      <m:sSubPr>
                        <m:ctrlPr>
                          <a:rPr lang="en-US" altLang="zh-CN" i="1" dirty="0" smtClean="0">
                            <a:latin typeface="Cambria Math" panose="02040503050406030204" pitchFamily="18" charset="0"/>
                          </a:rPr>
                        </m:ctrlPr>
                      </m:sSubPr>
                      <m:e>
                        <m:r>
                          <a:rPr lang="en-US" altLang="zh-CN" i="1" dirty="0" smtClean="0">
                            <a:latin typeface="Cambria Math" panose="02040503050406030204" pitchFamily="18" charset="0"/>
                          </a:rPr>
                          <m:t>𝑥</m:t>
                        </m:r>
                      </m:e>
                      <m:sub>
                        <m:r>
                          <a:rPr lang="en-US" altLang="zh-CN" i="1" dirty="0">
                            <a:latin typeface="Cambria Math" panose="02040503050406030204" pitchFamily="18" charset="0"/>
                          </a:rPr>
                          <m:t>1:(</m:t>
                        </m:r>
                        <m:r>
                          <a:rPr lang="en-US" altLang="zh-CN" i="1" dirty="0">
                            <a:latin typeface="Cambria Math" panose="02040503050406030204" pitchFamily="18" charset="0"/>
                          </a:rPr>
                          <m:t>𝑡</m:t>
                        </m:r>
                        <m:r>
                          <a:rPr lang="en-US" altLang="zh-CN" i="1" dirty="0">
                            <a:latin typeface="Cambria Math" panose="02040503050406030204" pitchFamily="18" charset="0"/>
                          </a:rPr>
                          <m:t>−1)</m:t>
                        </m:r>
                      </m:sub>
                    </m:sSub>
                    <m:r>
                      <a:rPr lang="en-US" altLang="zh-CN" i="1" dirty="0" smtClean="0">
                        <a:latin typeface="Cambria Math" panose="02040503050406030204" pitchFamily="18" charset="0"/>
                      </a:rPr>
                      <m:t> </m:t>
                    </m:r>
                  </m:oMath>
                </a14:m>
                <a:r>
                  <a:rPr lang="zh-CN" altLang="en-US" dirty="0"/>
                  <a:t>时</a:t>
                </a:r>
                <a14:m>
                  <m:oMath xmlns:m="http://schemas.openxmlformats.org/officeDocument/2006/math">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𝑥</m:t>
                        </m:r>
                      </m:e>
                      <m:sub>
                        <m:r>
                          <a:rPr lang="en-US" altLang="zh-CN" i="1" dirty="0">
                            <a:latin typeface="Cambria Math" panose="02040503050406030204" pitchFamily="18" charset="0"/>
                          </a:rPr>
                          <m:t>𝑡</m:t>
                        </m:r>
                      </m:sub>
                    </m:sSub>
                  </m:oMath>
                </a14:m>
                <a:r>
                  <a:rPr lang="zh-CN" altLang="en-US" dirty="0"/>
                  <a:t>的条件概率</a:t>
                </a:r>
                <a14:m>
                  <m:oMath xmlns:m="http://schemas.openxmlformats.org/officeDocument/2006/math">
                    <m:sSub>
                      <m:sSubPr>
                        <m:ctrlPr>
                          <a:rPr lang="en-US" altLang="zh-CN" i="1" dirty="0">
                            <a:latin typeface="Cambria Math" panose="02040503050406030204" pitchFamily="18" charset="0"/>
                          </a:rPr>
                        </m:ctrlPr>
                      </m:sSubPr>
                      <m:e>
                        <m:r>
                          <a:rPr lang="en-US" altLang="zh-CN" b="0" i="1" dirty="0" smtClean="0">
                            <a:latin typeface="Cambria Math" panose="02040503050406030204" pitchFamily="18" charset="0"/>
                          </a:rPr>
                          <m:t>𝑝</m:t>
                        </m:r>
                        <m:r>
                          <a:rPr lang="en-US" altLang="zh-CN" b="0" i="1" dirty="0" smtClean="0">
                            <a:latin typeface="Cambria Math" panose="02040503050406030204" pitchFamily="18" charset="0"/>
                          </a:rPr>
                          <m:t>(</m:t>
                        </m:r>
                        <m:sSub>
                          <m:sSubPr>
                            <m:ctrlPr>
                              <a:rPr lang="en-US" altLang="zh-CN" b="0" i="1" dirty="0" smtClean="0">
                                <a:latin typeface="Cambria Math" panose="02040503050406030204" pitchFamily="18" charset="0"/>
                              </a:rPr>
                            </m:ctrlPr>
                          </m:sSubPr>
                          <m:e>
                            <m:r>
                              <a:rPr lang="en-US" altLang="zh-CN" i="1" dirty="0">
                                <a:latin typeface="Cambria Math" panose="02040503050406030204" pitchFamily="18" charset="0"/>
                              </a:rPr>
                              <m:t>𝑥</m:t>
                            </m:r>
                          </m:e>
                          <m:sub>
                            <m:r>
                              <a:rPr lang="en-US" altLang="zh-CN" b="0" i="1" dirty="0" smtClean="0">
                                <a:latin typeface="Cambria Math" panose="02040503050406030204" pitchFamily="18" charset="0"/>
                              </a:rPr>
                              <m:t>𝑡</m:t>
                            </m:r>
                          </m:sub>
                        </m:sSub>
                        <m:r>
                          <a:rPr lang="en-US" altLang="zh-CN" b="0" i="1" dirty="0" smtClean="0">
                            <a:latin typeface="Cambria Math" panose="02040503050406030204" pitchFamily="18" charset="0"/>
                          </a:rPr>
                          <m:t>|</m:t>
                        </m:r>
                        <m:r>
                          <a:rPr lang="en-US" altLang="zh-CN" b="0" i="1" dirty="0" smtClean="0">
                            <a:latin typeface="Cambria Math" panose="02040503050406030204" pitchFamily="18" charset="0"/>
                          </a:rPr>
                          <m:t>𝑥</m:t>
                        </m:r>
                      </m:e>
                      <m:sub>
                        <m:r>
                          <a:rPr lang="en-US" altLang="zh-CN" i="1" dirty="0">
                            <a:latin typeface="Cambria Math" panose="02040503050406030204" pitchFamily="18" charset="0"/>
                          </a:rPr>
                          <m:t>1:(</m:t>
                        </m:r>
                        <m:r>
                          <a:rPr lang="en-US" altLang="zh-CN" i="1" dirty="0">
                            <a:latin typeface="Cambria Math" panose="02040503050406030204" pitchFamily="18" charset="0"/>
                          </a:rPr>
                          <m:t>𝑡</m:t>
                        </m:r>
                        <m:r>
                          <a:rPr lang="en-US" altLang="zh-CN" i="1" dirty="0">
                            <a:latin typeface="Cambria Math" panose="02040503050406030204" pitchFamily="18" charset="0"/>
                          </a:rPr>
                          <m:t>−1)</m:t>
                        </m:r>
                      </m:sub>
                    </m:sSub>
                    <m:r>
                      <a:rPr lang="en-US" altLang="zh-CN" b="0" i="1" dirty="0" smtClean="0">
                        <a:latin typeface="Cambria Math" panose="02040503050406030204" pitchFamily="18" charset="0"/>
                      </a:rPr>
                      <m:t>)</m:t>
                    </m:r>
                  </m:oMath>
                </a14:m>
                <a:r>
                  <a:rPr lang="zh-CN" altLang="en-US" dirty="0"/>
                  <a:t>。</a:t>
                </a:r>
              </a:p>
            </p:txBody>
          </p:sp>
        </mc:Choice>
        <mc:Fallback xmlns="">
          <p:sp>
            <p:nvSpPr>
              <p:cNvPr id="3" name="内容占位符 2">
                <a:extLst>
                  <a:ext uri="{FF2B5EF4-FFF2-40B4-BE49-F238E27FC236}">
                    <a16:creationId xmlns:a16="http://schemas.microsoft.com/office/drawing/2014/main" id="{346D81C2-543C-4F0F-8DC9-8E6FE7AF15CF}"/>
                  </a:ext>
                </a:extLst>
              </p:cNvPr>
              <p:cNvSpPr>
                <a:spLocks noGrp="1" noRot="1" noChangeAspect="1" noMove="1" noResize="1" noEditPoints="1" noAdjustHandles="1" noChangeArrowheads="1" noChangeShapeType="1" noTextEdit="1"/>
              </p:cNvSpPr>
              <p:nvPr>
                <p:ph sz="quarter" idx="1"/>
              </p:nvPr>
            </p:nvSpPr>
            <p:spPr>
              <a:blipFill>
                <a:blip r:embed="rId2"/>
                <a:stretch>
                  <a:fillRect l="-1037" t="-1605" r="-66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344433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9ABC37-DD1A-49D5-B489-6015273C6D32}"/>
              </a:ext>
            </a:extLst>
          </p:cNvPr>
          <p:cNvSpPr>
            <a:spLocks noGrp="1"/>
          </p:cNvSpPr>
          <p:nvPr>
            <p:ph type="title"/>
          </p:nvPr>
        </p:nvSpPr>
        <p:spPr/>
        <p:txBody>
          <a:bodyPr/>
          <a:lstStyle/>
          <a:p>
            <a:r>
              <a:rPr lang="zh-CN" altLang="en-US" dirty="0"/>
              <a:t>自回归生成模型</a:t>
            </a:r>
          </a:p>
        </p:txBody>
      </p:sp>
      <p:sp>
        <p:nvSpPr>
          <p:cNvPr id="3" name="内容占位符 2">
            <a:extLst>
              <a:ext uri="{FF2B5EF4-FFF2-40B4-BE49-F238E27FC236}">
                <a16:creationId xmlns:a16="http://schemas.microsoft.com/office/drawing/2014/main" id="{608AD17F-C376-4C03-97DE-B297F2F0B7F1}"/>
              </a:ext>
            </a:extLst>
          </p:cNvPr>
          <p:cNvSpPr>
            <a:spLocks noGrp="1"/>
          </p:cNvSpPr>
          <p:nvPr>
            <p:ph sz="quarter" idx="1"/>
          </p:nvPr>
        </p:nvSpPr>
        <p:spPr/>
        <p:txBody>
          <a:bodyPr/>
          <a:lstStyle/>
          <a:p>
            <a:endParaRPr lang="en-US" altLang="zh-CN" dirty="0"/>
          </a:p>
          <a:p>
            <a:endParaRPr lang="en-US" altLang="zh-CN" dirty="0"/>
          </a:p>
          <a:p>
            <a:endParaRPr lang="en-US" altLang="zh-CN" dirty="0"/>
          </a:p>
          <a:p>
            <a:endParaRPr lang="en-US" altLang="zh-CN" dirty="0"/>
          </a:p>
          <a:p>
            <a:endParaRPr lang="en-US" altLang="zh-CN" dirty="0"/>
          </a:p>
          <a:p>
            <a:r>
              <a:rPr lang="zh-CN" altLang="en-US" dirty="0"/>
              <a:t>在这种序列模型方式中，每一步都需要将前面的输出作为当前步的输入，是一种自回归（</a:t>
            </a:r>
            <a:r>
              <a:rPr lang="en-US" altLang="zh-CN" dirty="0"/>
              <a:t>autoregressive</a:t>
            </a:r>
            <a:r>
              <a:rPr lang="zh-CN" altLang="en-US" dirty="0"/>
              <a:t>）的方式。</a:t>
            </a:r>
            <a:endParaRPr lang="en-US" altLang="zh-CN" dirty="0"/>
          </a:p>
          <a:p>
            <a:pPr lvl="1"/>
            <a:r>
              <a:rPr lang="zh-CN" altLang="en-US" dirty="0"/>
              <a:t>自回归生成模型（</a:t>
            </a:r>
            <a:r>
              <a:rPr lang="en-US" altLang="zh-CN" dirty="0"/>
              <a:t>Autoregressive Generative Model</a:t>
            </a:r>
            <a:r>
              <a:rPr lang="zh-CN" altLang="en-US" dirty="0"/>
              <a:t>）</a:t>
            </a:r>
            <a:endParaRPr lang="en-US" altLang="zh-CN" dirty="0"/>
          </a:p>
          <a:p>
            <a:endParaRPr lang="zh-CN" altLang="en-US" dirty="0"/>
          </a:p>
        </p:txBody>
      </p:sp>
      <p:pic>
        <p:nvPicPr>
          <p:cNvPr id="5" name="图片 4">
            <a:extLst>
              <a:ext uri="{FF2B5EF4-FFF2-40B4-BE49-F238E27FC236}">
                <a16:creationId xmlns:a16="http://schemas.microsoft.com/office/drawing/2014/main" id="{26992B8D-6A32-4F6F-BA49-2C72AEAAEB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1752600"/>
            <a:ext cx="8293434" cy="1752600"/>
          </a:xfrm>
          <a:prstGeom prst="rect">
            <a:avLst/>
          </a:prstGeom>
        </p:spPr>
      </p:pic>
    </p:spTree>
    <p:extLst>
      <p:ext uri="{BB962C8B-B14F-4D97-AF65-F5344CB8AC3E}">
        <p14:creationId xmlns:p14="http://schemas.microsoft.com/office/powerpoint/2010/main" val="137335126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qxp">
      <a:dk1>
        <a:srgbClr val="2A4A75"/>
      </a:dk1>
      <a:lt1>
        <a:sysClr val="window" lastClr="FFFFFF"/>
      </a:lt1>
      <a:dk2>
        <a:srgbClr val="2A4A75"/>
      </a:dk2>
      <a:lt2>
        <a:srgbClr val="DEF5FA"/>
      </a:lt2>
      <a:accent1>
        <a:srgbClr val="1C314E"/>
      </a:accent1>
      <a:accent2>
        <a:srgbClr val="EB641B"/>
      </a:accent2>
      <a:accent3>
        <a:srgbClr val="DA1F28"/>
      </a:accent3>
      <a:accent4>
        <a:srgbClr val="39639D"/>
      </a:accent4>
      <a:accent5>
        <a:srgbClr val="474B78"/>
      </a:accent5>
      <a:accent6>
        <a:srgbClr val="7D3C4A"/>
      </a:accent6>
      <a:hlink>
        <a:srgbClr val="FF8119"/>
      </a:hlink>
      <a:folHlink>
        <a:srgbClr val="44B9E8"/>
      </a:folHlink>
    </a:clrScheme>
    <a:fontScheme name="qxp">
      <a:majorFont>
        <a:latin typeface="Helvetica"/>
        <a:ea typeface="微软雅黑"/>
        <a:cs typeface=""/>
      </a:majorFont>
      <a:minorFont>
        <a:latin typeface="Helvetica"/>
        <a:ea typeface="华文楷体"/>
        <a:cs typeface=""/>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spDef>
      <a:spPr/>
      <a:bodyPr wrap="none">
        <a:spAutoFit/>
      </a:bodyPr>
      <a:lstStyle>
        <a:defPPr>
          <a:defRPr sz="2400" dirty="0"/>
        </a:defPPr>
      </a:lst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18587</TotalTime>
  <Words>1437</Words>
  <Application>Microsoft Office PowerPoint</Application>
  <PresentationFormat>宽屏</PresentationFormat>
  <Paragraphs>186</Paragraphs>
  <Slides>54</Slides>
  <Notes>4</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54</vt:i4>
      </vt:variant>
    </vt:vector>
  </HeadingPairs>
  <TitlesOfParts>
    <vt:vector size="67" baseType="lpstr">
      <vt:lpstr>新細明體</vt:lpstr>
      <vt:lpstr>华文楷体</vt:lpstr>
      <vt:lpstr>华文细黑</vt:lpstr>
      <vt:lpstr>宋体</vt:lpstr>
      <vt:lpstr>微软雅黑</vt:lpstr>
      <vt:lpstr>Arial</vt:lpstr>
      <vt:lpstr>Calibri</vt:lpstr>
      <vt:lpstr>Cambria</vt:lpstr>
      <vt:lpstr>Cambria Math</vt:lpstr>
      <vt:lpstr>Helvetica</vt:lpstr>
      <vt:lpstr>Wingdings</vt:lpstr>
      <vt:lpstr>Wingdings 3</vt:lpstr>
      <vt:lpstr>Origin</vt:lpstr>
      <vt:lpstr>序列生成模型</vt:lpstr>
      <vt:lpstr>序列数据</vt:lpstr>
      <vt:lpstr>序列数据的潜在规律</vt:lpstr>
      <vt:lpstr>语言模型</vt:lpstr>
      <vt:lpstr>序列概率模型</vt:lpstr>
      <vt:lpstr>序列概率模型</vt:lpstr>
      <vt:lpstr>序列概率模型</vt:lpstr>
      <vt:lpstr>序列概率模型</vt:lpstr>
      <vt:lpstr>自回归生成模型</vt:lpstr>
      <vt:lpstr>序列生成</vt:lpstr>
      <vt:lpstr>序列生成</vt:lpstr>
      <vt:lpstr>生成最可能序列</vt:lpstr>
      <vt:lpstr>束搜索</vt:lpstr>
      <vt:lpstr>N元统计模型</vt:lpstr>
      <vt:lpstr>平滑技术</vt:lpstr>
      <vt:lpstr>深度序列模型</vt:lpstr>
      <vt:lpstr>嵌入层</vt:lpstr>
      <vt:lpstr>词嵌入（Word Embeddings）</vt:lpstr>
      <vt:lpstr>特征层</vt:lpstr>
      <vt:lpstr>特征层：简单平均</vt:lpstr>
      <vt:lpstr>特征层：前馈神经网络</vt:lpstr>
      <vt:lpstr>特征层：循环网络</vt:lpstr>
      <vt:lpstr>输出层 </vt:lpstr>
      <vt:lpstr>评价方法</vt:lpstr>
      <vt:lpstr>困惑度</vt:lpstr>
      <vt:lpstr>困惑度</vt:lpstr>
      <vt:lpstr>BLEU</vt:lpstr>
      <vt:lpstr>BLEU</vt:lpstr>
      <vt:lpstr>ROUGE</vt:lpstr>
      <vt:lpstr>序列到序列模型</vt:lpstr>
      <vt:lpstr>序列到序列模型</vt:lpstr>
      <vt:lpstr>序列到序列模型</vt:lpstr>
      <vt:lpstr>基于循环神经网络的序列到序列模型</vt:lpstr>
      <vt:lpstr>基于前馈神经网络的序列到序列模型</vt:lpstr>
      <vt:lpstr>基于注意力的序列到序列模型</vt:lpstr>
      <vt:lpstr>基于卷积神经网络的序列到序列模型</vt:lpstr>
      <vt:lpstr>基于自注意力的序列到序列模型</vt:lpstr>
      <vt:lpstr>回顾：注意力模型</vt:lpstr>
      <vt:lpstr>回顾：自注意力</vt:lpstr>
      <vt:lpstr>回顾：自注意力示例</vt:lpstr>
      <vt:lpstr>QKV模式（Query-Key-Value）</vt:lpstr>
      <vt:lpstr>多头（multi-head）自注意力模型</vt:lpstr>
      <vt:lpstr>Transformer</vt:lpstr>
      <vt:lpstr>Transformer</vt:lpstr>
      <vt:lpstr>PowerPoint 演示文稿</vt:lpstr>
      <vt:lpstr>基于Transformer的序列到序列模型</vt:lpstr>
      <vt:lpstr>其它应用</vt:lpstr>
      <vt:lpstr>文本摘要</vt:lpstr>
      <vt:lpstr>文本摘要</vt:lpstr>
      <vt:lpstr>对话</vt:lpstr>
      <vt:lpstr>看图说话</vt:lpstr>
      <vt:lpstr>看图说话</vt:lpstr>
      <vt:lpstr>作诗</vt:lpstr>
      <vt:lpstr>PowerPoint 演示文稿</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Personal Branding Roadmap Template</dc:title>
  <dc:creator>Xipeng Qiu</dc:creator>
  <cp:lastModifiedBy>Qiu Xipeng</cp:lastModifiedBy>
  <cp:revision>1814</cp:revision>
  <dcterms:created xsi:type="dcterms:W3CDTF">2009-03-19T21:17:53Z</dcterms:created>
  <dcterms:modified xsi:type="dcterms:W3CDTF">2019-12-19T13:14:14Z</dcterms:modified>
</cp:coreProperties>
</file>