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diagrams/data2.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2" r:id="rId1"/>
  </p:sldMasterIdLst>
  <p:notesMasterIdLst>
    <p:notesMasterId r:id="rId66"/>
  </p:notesMasterIdLst>
  <p:sldIdLst>
    <p:sldId id="256" r:id="rId2"/>
    <p:sldId id="813" r:id="rId3"/>
    <p:sldId id="448" r:id="rId4"/>
    <p:sldId id="815" r:id="rId5"/>
    <p:sldId id="802" r:id="rId6"/>
    <p:sldId id="814" r:id="rId7"/>
    <p:sldId id="483" r:id="rId8"/>
    <p:sldId id="484" r:id="rId9"/>
    <p:sldId id="485" r:id="rId10"/>
    <p:sldId id="804" r:id="rId11"/>
    <p:sldId id="450" r:id="rId12"/>
    <p:sldId id="800" r:id="rId13"/>
    <p:sldId id="451" r:id="rId14"/>
    <p:sldId id="487" r:id="rId15"/>
    <p:sldId id="452" r:id="rId16"/>
    <p:sldId id="1240" r:id="rId17"/>
    <p:sldId id="816" r:id="rId18"/>
    <p:sldId id="453" r:id="rId19"/>
    <p:sldId id="786" r:id="rId20"/>
    <p:sldId id="455" r:id="rId21"/>
    <p:sldId id="799" r:id="rId22"/>
    <p:sldId id="755" r:id="rId23"/>
    <p:sldId id="456" r:id="rId24"/>
    <p:sldId id="457" r:id="rId25"/>
    <p:sldId id="458" r:id="rId26"/>
    <p:sldId id="459" r:id="rId27"/>
    <p:sldId id="461" r:id="rId28"/>
    <p:sldId id="462" r:id="rId29"/>
    <p:sldId id="463" r:id="rId30"/>
    <p:sldId id="1238" r:id="rId31"/>
    <p:sldId id="465" r:id="rId32"/>
    <p:sldId id="466" r:id="rId33"/>
    <p:sldId id="467" r:id="rId34"/>
    <p:sldId id="1241" r:id="rId35"/>
    <p:sldId id="468" r:id="rId36"/>
    <p:sldId id="469" r:id="rId37"/>
    <p:sldId id="488" r:id="rId38"/>
    <p:sldId id="489" r:id="rId39"/>
    <p:sldId id="812" r:id="rId40"/>
    <p:sldId id="811" r:id="rId41"/>
    <p:sldId id="470" r:id="rId42"/>
    <p:sldId id="471" r:id="rId43"/>
    <p:sldId id="472" r:id="rId44"/>
    <p:sldId id="805" r:id="rId45"/>
    <p:sldId id="806" r:id="rId46"/>
    <p:sldId id="807" r:id="rId47"/>
    <p:sldId id="808" r:id="rId48"/>
    <p:sldId id="490" r:id="rId49"/>
    <p:sldId id="473" r:id="rId50"/>
    <p:sldId id="496" r:id="rId51"/>
    <p:sldId id="801" r:id="rId52"/>
    <p:sldId id="478" r:id="rId53"/>
    <p:sldId id="479" r:id="rId54"/>
    <p:sldId id="480" r:id="rId55"/>
    <p:sldId id="474" r:id="rId56"/>
    <p:sldId id="475" r:id="rId57"/>
    <p:sldId id="476" r:id="rId58"/>
    <p:sldId id="477" r:id="rId59"/>
    <p:sldId id="292" r:id="rId60"/>
    <p:sldId id="481" r:id="rId61"/>
    <p:sldId id="809" r:id="rId62"/>
    <p:sldId id="810" r:id="rId63"/>
    <p:sldId id="1239" r:id="rId64"/>
    <p:sldId id="447" r:id="rId6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79006" autoAdjust="0"/>
  </p:normalViewPr>
  <p:slideViewPr>
    <p:cSldViewPr>
      <p:cViewPr varScale="1">
        <p:scale>
          <a:sx n="93" d="100"/>
          <a:sy n="93" d="100"/>
        </p:scale>
        <p:origin x="549" y="45"/>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2.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958877-88C5-438E-AEB1-A91C0AF73D71}"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zh-CN" altLang="en-US"/>
        </a:p>
      </dgm:t>
    </dgm:pt>
    <dgm:pt modelId="{0C3C2C2F-B4AC-49F5-9B62-6D0A0D26516A}">
      <dgm:prSet/>
      <dgm:spPr/>
      <dgm:t>
        <a:bodyPr/>
        <a:lstStyle/>
        <a:p>
          <a:pPr rtl="0"/>
          <a:r>
            <a:rPr lang="zh-CN" dirty="0"/>
            <a:t>可计算问题</a:t>
          </a:r>
        </a:p>
      </dgm:t>
    </dgm:pt>
    <dgm:pt modelId="{F2B0FF6B-A640-4FE0-BDEC-C2B35ED095AE}" type="parTrans" cxnId="{663C7252-063B-45E3-9529-08F129831159}">
      <dgm:prSet/>
      <dgm:spPr/>
      <dgm:t>
        <a:bodyPr/>
        <a:lstStyle/>
        <a:p>
          <a:endParaRPr lang="zh-CN" altLang="en-US"/>
        </a:p>
      </dgm:t>
    </dgm:pt>
    <dgm:pt modelId="{157982CA-5A3C-42FD-8694-B286BF758E71}" type="sibTrans" cxnId="{663C7252-063B-45E3-9529-08F129831159}">
      <dgm:prSet/>
      <dgm:spPr/>
      <dgm:t>
        <a:bodyPr/>
        <a:lstStyle/>
        <a:p>
          <a:endParaRPr lang="zh-CN" altLang="en-US"/>
        </a:p>
      </dgm:t>
    </dgm:pt>
    <dgm:pt modelId="{B2CE6DEC-D425-4092-83A1-BA8F8C97C099}">
      <dgm:prSet/>
      <dgm:spPr/>
      <dgm:t>
        <a:bodyPr/>
        <a:lstStyle/>
        <a:p>
          <a:pPr rtl="0"/>
          <a:r>
            <a:rPr lang="zh-CN" dirty="0"/>
            <a:t>函数</a:t>
          </a:r>
        </a:p>
      </dgm:t>
    </dgm:pt>
    <dgm:pt modelId="{63774154-C708-4E6D-8401-97CF921E5A12}" type="parTrans" cxnId="{4A331CB5-A27C-489D-8234-19DBE03D3F39}">
      <dgm:prSet/>
      <dgm:spPr/>
      <dgm:t>
        <a:bodyPr/>
        <a:lstStyle/>
        <a:p>
          <a:endParaRPr lang="zh-CN" altLang="en-US"/>
        </a:p>
      </dgm:t>
    </dgm:pt>
    <dgm:pt modelId="{E9660667-8EC4-49E7-A212-D31947094C12}" type="sibTrans" cxnId="{4A331CB5-A27C-489D-8234-19DBE03D3F39}">
      <dgm:prSet/>
      <dgm:spPr/>
      <dgm:t>
        <a:bodyPr/>
        <a:lstStyle/>
        <a:p>
          <a:endParaRPr lang="zh-CN" altLang="en-US"/>
        </a:p>
      </dgm:t>
    </dgm:pt>
    <dgm:pt modelId="{872D4880-48D2-4499-9AF9-426E71A848EC}">
      <dgm:prSet/>
      <dgm:spPr/>
      <dgm:t>
        <a:bodyPr/>
        <a:lstStyle/>
        <a:p>
          <a:pPr rtl="0"/>
          <a:r>
            <a:rPr lang="zh-CN"/>
            <a:t>有限状态机</a:t>
          </a:r>
        </a:p>
      </dgm:t>
    </dgm:pt>
    <dgm:pt modelId="{4297DABA-739F-478B-B5C1-66A1299FA635}" type="parTrans" cxnId="{964601C2-6A79-4C4B-AF87-8705776C2F80}">
      <dgm:prSet/>
      <dgm:spPr/>
      <dgm:t>
        <a:bodyPr/>
        <a:lstStyle/>
        <a:p>
          <a:endParaRPr lang="zh-CN" altLang="en-US"/>
        </a:p>
      </dgm:t>
    </dgm:pt>
    <dgm:pt modelId="{ABE61574-43DB-4F55-91C1-39CE59545427}" type="sibTrans" cxnId="{964601C2-6A79-4C4B-AF87-8705776C2F80}">
      <dgm:prSet/>
      <dgm:spPr/>
      <dgm:t>
        <a:bodyPr/>
        <a:lstStyle/>
        <a:p>
          <a:endParaRPr lang="zh-CN" altLang="en-US"/>
        </a:p>
      </dgm:t>
    </dgm:pt>
    <dgm:pt modelId="{CF5FF14A-3089-4807-BBF6-5FD0D5A6B851}">
      <dgm:prSet/>
      <dgm:spPr/>
      <dgm:t>
        <a:bodyPr/>
        <a:lstStyle/>
        <a:p>
          <a:pPr rtl="0"/>
          <a:r>
            <a:rPr lang="zh-CN"/>
            <a:t>图灵机</a:t>
          </a:r>
        </a:p>
      </dgm:t>
    </dgm:pt>
    <dgm:pt modelId="{7022CB36-2DA1-4CF2-ACBA-5345FA769AB6}" type="parTrans" cxnId="{EE6C5A9A-0878-4C8F-8F28-20E0B12110BE}">
      <dgm:prSet/>
      <dgm:spPr/>
      <dgm:t>
        <a:bodyPr/>
        <a:lstStyle/>
        <a:p>
          <a:endParaRPr lang="zh-CN" altLang="en-US"/>
        </a:p>
      </dgm:t>
    </dgm:pt>
    <dgm:pt modelId="{CA5B27C8-873E-4DD4-9F31-854A8D068A2E}" type="sibTrans" cxnId="{EE6C5A9A-0878-4C8F-8F28-20E0B12110BE}">
      <dgm:prSet/>
      <dgm:spPr/>
      <dgm:t>
        <a:bodyPr/>
        <a:lstStyle/>
        <a:p>
          <a:endParaRPr lang="zh-CN" altLang="en-US"/>
        </a:p>
      </dgm:t>
    </dgm:pt>
    <mc:AlternateContent xmlns:mc="http://schemas.openxmlformats.org/markup-compatibility/2006" xmlns:a14="http://schemas.microsoft.com/office/drawing/2010/main">
      <mc:Choice Requires="a14">
        <dgm:pt modelId="{3CA3CF8F-D5C5-475B-A078-B6B58D78E24E}">
          <dgm:prSet/>
          <dgm:spPr/>
          <dgm:t>
            <a:bodyPr/>
            <a:lstStyle/>
            <a:p>
              <a:pPr rtl="0"/>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oMath>
                </m:oMathPara>
              </a14:m>
              <a:endParaRPr lang="zh-CN" dirty="0"/>
            </a:p>
          </dgm:t>
        </dgm:pt>
      </mc:Choice>
      <mc:Fallback xmlns="">
        <dgm:pt modelId="{3CA3CF8F-D5C5-475B-A078-B6B58D78E24E}">
          <dgm:prSet/>
          <dgm:spPr/>
          <dgm:t>
            <a:bodyPr/>
            <a:lstStyle/>
            <a:p>
              <a:pPr rtl="0"/>
              <a:r>
                <a:rPr lang="en-US" b="0" i="0" smtClean="0"/>
                <a:t> </a:t>
              </a:r>
              <a:r>
                <a:rPr lang="en-US" i="0"/>
                <a:t>𝑦=𝑓</a:t>
              </a:r>
              <a:r>
                <a:rPr lang="en-US" altLang="zh-CN" i="0"/>
                <a:t>(</a:t>
              </a:r>
              <a:r>
                <a:rPr lang="en-US" i="0"/>
                <a:t>𝑥)</a:t>
              </a:r>
              <a:endParaRPr lang="zh-CN" dirty="0"/>
            </a:p>
          </dgm:t>
        </dgm:pt>
      </mc:Fallback>
    </mc:AlternateContent>
    <dgm:pt modelId="{18060D8C-B913-4D89-AD6F-4B8A35B48AB7}" type="parTrans" cxnId="{00A58E48-7FFB-4480-8933-360CB66A19BE}">
      <dgm:prSet/>
      <dgm:spPr/>
      <dgm:t>
        <a:bodyPr/>
        <a:lstStyle/>
        <a:p>
          <a:endParaRPr lang="zh-CN" altLang="en-US"/>
        </a:p>
      </dgm:t>
    </dgm:pt>
    <dgm:pt modelId="{0EAB485C-5115-4CC2-9037-1539AAA914F1}" type="sibTrans" cxnId="{00A58E48-7FFB-4480-8933-360CB66A19BE}">
      <dgm:prSet/>
      <dgm:spPr/>
      <dgm:t>
        <a:bodyPr/>
        <a:lstStyle/>
        <a:p>
          <a:endParaRPr lang="zh-CN" altLang="en-US"/>
        </a:p>
      </dgm:t>
    </dgm:pt>
    <dgm:pt modelId="{49D0DCD7-8C2E-4A05-A9AA-9F02E313C6A2}" type="pres">
      <dgm:prSet presAssocID="{77958877-88C5-438E-AEB1-A91C0AF73D71}" presName="hierChild1" presStyleCnt="0">
        <dgm:presLayoutVars>
          <dgm:orgChart val="1"/>
          <dgm:chPref val="1"/>
          <dgm:dir/>
          <dgm:animOne val="branch"/>
          <dgm:animLvl val="lvl"/>
          <dgm:resizeHandles/>
        </dgm:presLayoutVars>
      </dgm:prSet>
      <dgm:spPr/>
    </dgm:pt>
    <dgm:pt modelId="{347AB37D-E03D-4576-AA71-0803B375832B}" type="pres">
      <dgm:prSet presAssocID="{0C3C2C2F-B4AC-49F5-9B62-6D0A0D26516A}" presName="hierRoot1" presStyleCnt="0">
        <dgm:presLayoutVars>
          <dgm:hierBranch val="init"/>
        </dgm:presLayoutVars>
      </dgm:prSet>
      <dgm:spPr/>
    </dgm:pt>
    <dgm:pt modelId="{E92D694F-9530-4B46-ADCE-EF1B75187D16}" type="pres">
      <dgm:prSet presAssocID="{0C3C2C2F-B4AC-49F5-9B62-6D0A0D26516A}" presName="rootComposite1" presStyleCnt="0"/>
      <dgm:spPr/>
    </dgm:pt>
    <dgm:pt modelId="{8128BA53-4EFB-44FC-BEFB-B533F4483998}" type="pres">
      <dgm:prSet presAssocID="{0C3C2C2F-B4AC-49F5-9B62-6D0A0D26516A}" presName="rootText1" presStyleLbl="node0" presStyleIdx="0" presStyleCnt="1">
        <dgm:presLayoutVars>
          <dgm:chPref val="3"/>
        </dgm:presLayoutVars>
      </dgm:prSet>
      <dgm:spPr/>
    </dgm:pt>
    <dgm:pt modelId="{881A61A8-13B5-4761-AA29-CD4860443F35}" type="pres">
      <dgm:prSet presAssocID="{0C3C2C2F-B4AC-49F5-9B62-6D0A0D26516A}" presName="rootConnector1" presStyleLbl="node1" presStyleIdx="0" presStyleCnt="0"/>
      <dgm:spPr/>
    </dgm:pt>
    <dgm:pt modelId="{63595E75-1A15-47A6-9CB7-7348D10D70F4}" type="pres">
      <dgm:prSet presAssocID="{0C3C2C2F-B4AC-49F5-9B62-6D0A0D26516A}" presName="hierChild2" presStyleCnt="0"/>
      <dgm:spPr/>
    </dgm:pt>
    <dgm:pt modelId="{4624962E-FF71-467D-B84A-FB5A6FF80176}" type="pres">
      <dgm:prSet presAssocID="{63774154-C708-4E6D-8401-97CF921E5A12}" presName="Name64" presStyleLbl="parChTrans1D2" presStyleIdx="0" presStyleCnt="3"/>
      <dgm:spPr/>
    </dgm:pt>
    <dgm:pt modelId="{E831AB93-DB5C-4954-84B4-16C773583FEB}" type="pres">
      <dgm:prSet presAssocID="{B2CE6DEC-D425-4092-83A1-BA8F8C97C099}" presName="hierRoot2" presStyleCnt="0">
        <dgm:presLayoutVars>
          <dgm:hierBranch val="init"/>
        </dgm:presLayoutVars>
      </dgm:prSet>
      <dgm:spPr/>
    </dgm:pt>
    <dgm:pt modelId="{5D5F66E3-1E25-4491-80DD-0CDF9E43DE9C}" type="pres">
      <dgm:prSet presAssocID="{B2CE6DEC-D425-4092-83A1-BA8F8C97C099}" presName="rootComposite" presStyleCnt="0"/>
      <dgm:spPr/>
    </dgm:pt>
    <dgm:pt modelId="{BDE088D1-09B9-47DD-BD44-279B6CEBEDFA}" type="pres">
      <dgm:prSet presAssocID="{B2CE6DEC-D425-4092-83A1-BA8F8C97C099}" presName="rootText" presStyleLbl="node2" presStyleIdx="0" presStyleCnt="3">
        <dgm:presLayoutVars>
          <dgm:chPref val="3"/>
        </dgm:presLayoutVars>
      </dgm:prSet>
      <dgm:spPr/>
    </dgm:pt>
    <dgm:pt modelId="{F9E5735E-4E7C-40F8-99E8-CC9BB0D9E445}" type="pres">
      <dgm:prSet presAssocID="{B2CE6DEC-D425-4092-83A1-BA8F8C97C099}" presName="rootConnector" presStyleLbl="node2" presStyleIdx="0" presStyleCnt="3"/>
      <dgm:spPr/>
    </dgm:pt>
    <dgm:pt modelId="{1125B032-7EE4-49DF-8DCF-C8D6CFF3A68C}" type="pres">
      <dgm:prSet presAssocID="{B2CE6DEC-D425-4092-83A1-BA8F8C97C099}" presName="hierChild4" presStyleCnt="0"/>
      <dgm:spPr/>
    </dgm:pt>
    <dgm:pt modelId="{176F6D13-594E-49A8-A3AA-12B6C3DE150C}" type="pres">
      <dgm:prSet presAssocID="{18060D8C-B913-4D89-AD6F-4B8A35B48AB7}" presName="Name64" presStyleLbl="parChTrans1D3" presStyleIdx="0" presStyleCnt="1"/>
      <dgm:spPr/>
    </dgm:pt>
    <dgm:pt modelId="{D66D353B-CCA0-45DA-B4A5-671ECE600237}" type="pres">
      <dgm:prSet presAssocID="{3CA3CF8F-D5C5-475B-A078-B6B58D78E24E}" presName="hierRoot2" presStyleCnt="0">
        <dgm:presLayoutVars>
          <dgm:hierBranch val="init"/>
        </dgm:presLayoutVars>
      </dgm:prSet>
      <dgm:spPr/>
    </dgm:pt>
    <dgm:pt modelId="{949871F9-AEA2-4A50-AB73-53FA598D2B79}" type="pres">
      <dgm:prSet presAssocID="{3CA3CF8F-D5C5-475B-A078-B6B58D78E24E}" presName="rootComposite" presStyleCnt="0"/>
      <dgm:spPr/>
    </dgm:pt>
    <dgm:pt modelId="{2BF20641-FE2B-4C28-A5D1-3F789D6B6F0C}" type="pres">
      <dgm:prSet presAssocID="{3CA3CF8F-D5C5-475B-A078-B6B58D78E24E}" presName="rootText" presStyleLbl="node3" presStyleIdx="0" presStyleCnt="1">
        <dgm:presLayoutVars>
          <dgm:chPref val="3"/>
        </dgm:presLayoutVars>
      </dgm:prSet>
      <dgm:spPr/>
    </dgm:pt>
    <dgm:pt modelId="{5000EE79-F55A-466D-9F33-32DF463BB9AF}" type="pres">
      <dgm:prSet presAssocID="{3CA3CF8F-D5C5-475B-A078-B6B58D78E24E}" presName="rootConnector" presStyleLbl="node3" presStyleIdx="0" presStyleCnt="1"/>
      <dgm:spPr/>
    </dgm:pt>
    <dgm:pt modelId="{61066D47-BECF-4A4D-9AA0-411D0FE65949}" type="pres">
      <dgm:prSet presAssocID="{3CA3CF8F-D5C5-475B-A078-B6B58D78E24E}" presName="hierChild4" presStyleCnt="0"/>
      <dgm:spPr/>
    </dgm:pt>
    <dgm:pt modelId="{0C42BBA0-3FD0-4169-A221-A2571FA9D896}" type="pres">
      <dgm:prSet presAssocID="{3CA3CF8F-D5C5-475B-A078-B6B58D78E24E}" presName="hierChild5" presStyleCnt="0"/>
      <dgm:spPr/>
    </dgm:pt>
    <dgm:pt modelId="{92E6E4D5-1194-4EDA-8269-8B5798594A5A}" type="pres">
      <dgm:prSet presAssocID="{B2CE6DEC-D425-4092-83A1-BA8F8C97C099}" presName="hierChild5" presStyleCnt="0"/>
      <dgm:spPr/>
    </dgm:pt>
    <dgm:pt modelId="{89D9F544-6B43-4052-B72F-552BD59116F2}" type="pres">
      <dgm:prSet presAssocID="{4297DABA-739F-478B-B5C1-66A1299FA635}" presName="Name64" presStyleLbl="parChTrans1D2" presStyleIdx="1" presStyleCnt="3"/>
      <dgm:spPr/>
    </dgm:pt>
    <dgm:pt modelId="{3421A75F-F1DD-4F7B-8197-8521E48F03BA}" type="pres">
      <dgm:prSet presAssocID="{872D4880-48D2-4499-9AF9-426E71A848EC}" presName="hierRoot2" presStyleCnt="0">
        <dgm:presLayoutVars>
          <dgm:hierBranch val="init"/>
        </dgm:presLayoutVars>
      </dgm:prSet>
      <dgm:spPr/>
    </dgm:pt>
    <dgm:pt modelId="{6823E004-7598-4CC3-A5C8-18DB7D7792BD}" type="pres">
      <dgm:prSet presAssocID="{872D4880-48D2-4499-9AF9-426E71A848EC}" presName="rootComposite" presStyleCnt="0"/>
      <dgm:spPr/>
    </dgm:pt>
    <dgm:pt modelId="{97E927F8-DEED-4CB8-9B48-D26ADF00ACB9}" type="pres">
      <dgm:prSet presAssocID="{872D4880-48D2-4499-9AF9-426E71A848EC}" presName="rootText" presStyleLbl="node2" presStyleIdx="1" presStyleCnt="3">
        <dgm:presLayoutVars>
          <dgm:chPref val="3"/>
        </dgm:presLayoutVars>
      </dgm:prSet>
      <dgm:spPr/>
    </dgm:pt>
    <dgm:pt modelId="{CC7AEFEE-F1A7-4140-A1A7-F437AF5CDD75}" type="pres">
      <dgm:prSet presAssocID="{872D4880-48D2-4499-9AF9-426E71A848EC}" presName="rootConnector" presStyleLbl="node2" presStyleIdx="1" presStyleCnt="3"/>
      <dgm:spPr/>
    </dgm:pt>
    <dgm:pt modelId="{B27C85A4-5506-4264-B86F-23D034DFEE4A}" type="pres">
      <dgm:prSet presAssocID="{872D4880-48D2-4499-9AF9-426E71A848EC}" presName="hierChild4" presStyleCnt="0"/>
      <dgm:spPr/>
    </dgm:pt>
    <dgm:pt modelId="{DCE90879-034B-4E39-858C-A4A9328CEBD0}" type="pres">
      <dgm:prSet presAssocID="{872D4880-48D2-4499-9AF9-426E71A848EC}" presName="hierChild5" presStyleCnt="0"/>
      <dgm:spPr/>
    </dgm:pt>
    <dgm:pt modelId="{3C6277C2-36CF-453F-9844-F7B5B66062D3}" type="pres">
      <dgm:prSet presAssocID="{7022CB36-2DA1-4CF2-ACBA-5345FA769AB6}" presName="Name64" presStyleLbl="parChTrans1D2" presStyleIdx="2" presStyleCnt="3"/>
      <dgm:spPr/>
    </dgm:pt>
    <dgm:pt modelId="{5499A599-881B-4157-B542-2039B04A48A1}" type="pres">
      <dgm:prSet presAssocID="{CF5FF14A-3089-4807-BBF6-5FD0D5A6B851}" presName="hierRoot2" presStyleCnt="0">
        <dgm:presLayoutVars>
          <dgm:hierBranch val="init"/>
        </dgm:presLayoutVars>
      </dgm:prSet>
      <dgm:spPr/>
    </dgm:pt>
    <dgm:pt modelId="{E3FAD92E-C719-4BD4-867B-B9EC0B8E403B}" type="pres">
      <dgm:prSet presAssocID="{CF5FF14A-3089-4807-BBF6-5FD0D5A6B851}" presName="rootComposite" presStyleCnt="0"/>
      <dgm:spPr/>
    </dgm:pt>
    <dgm:pt modelId="{93B79043-DD47-4FDE-840B-E64DD0C94F55}" type="pres">
      <dgm:prSet presAssocID="{CF5FF14A-3089-4807-BBF6-5FD0D5A6B851}" presName="rootText" presStyleLbl="node2" presStyleIdx="2" presStyleCnt="3">
        <dgm:presLayoutVars>
          <dgm:chPref val="3"/>
        </dgm:presLayoutVars>
      </dgm:prSet>
      <dgm:spPr/>
    </dgm:pt>
    <dgm:pt modelId="{654693A4-4A64-4F3F-87F8-1CF3B16F3502}" type="pres">
      <dgm:prSet presAssocID="{CF5FF14A-3089-4807-BBF6-5FD0D5A6B851}" presName="rootConnector" presStyleLbl="node2" presStyleIdx="2" presStyleCnt="3"/>
      <dgm:spPr/>
    </dgm:pt>
    <dgm:pt modelId="{7A78491A-F7C5-454F-B8CF-5DBC6BD9B32E}" type="pres">
      <dgm:prSet presAssocID="{CF5FF14A-3089-4807-BBF6-5FD0D5A6B851}" presName="hierChild4" presStyleCnt="0"/>
      <dgm:spPr/>
    </dgm:pt>
    <dgm:pt modelId="{B6EAA8CA-E172-4C68-843B-5D847DE7DD57}" type="pres">
      <dgm:prSet presAssocID="{CF5FF14A-3089-4807-BBF6-5FD0D5A6B851}" presName="hierChild5" presStyleCnt="0"/>
      <dgm:spPr/>
    </dgm:pt>
    <dgm:pt modelId="{BA586092-B4A5-41CD-A974-6E8A0703670C}" type="pres">
      <dgm:prSet presAssocID="{0C3C2C2F-B4AC-49F5-9B62-6D0A0D26516A}" presName="hierChild3" presStyleCnt="0"/>
      <dgm:spPr/>
    </dgm:pt>
  </dgm:ptLst>
  <dgm:cxnLst>
    <dgm:cxn modelId="{393E3924-191D-4190-AF90-06A1B5EA2C6E}" type="presOf" srcId="{0C3C2C2F-B4AC-49F5-9B62-6D0A0D26516A}" destId="{881A61A8-13B5-4761-AA29-CD4860443F35}" srcOrd="1" destOrd="0" presId="urn:microsoft.com/office/officeart/2009/3/layout/HorizontalOrganizationChart"/>
    <dgm:cxn modelId="{571D7B61-31DB-408F-A24B-D3D22168D82E}" type="presOf" srcId="{0C3C2C2F-B4AC-49F5-9B62-6D0A0D26516A}" destId="{8128BA53-4EFB-44FC-BEFB-B533F4483998}" srcOrd="0" destOrd="0" presId="urn:microsoft.com/office/officeart/2009/3/layout/HorizontalOrganizationChart"/>
    <dgm:cxn modelId="{D0A4DC42-2AE4-4C51-9889-AA7D69758EC8}" type="presOf" srcId="{4297DABA-739F-478B-B5C1-66A1299FA635}" destId="{89D9F544-6B43-4052-B72F-552BD59116F2}" srcOrd="0" destOrd="0" presId="urn:microsoft.com/office/officeart/2009/3/layout/HorizontalOrganizationChart"/>
    <dgm:cxn modelId="{4298AF64-8285-4E96-A075-8C772283F7CD}" type="presOf" srcId="{B2CE6DEC-D425-4092-83A1-BA8F8C97C099}" destId="{BDE088D1-09B9-47DD-BD44-279B6CEBEDFA}" srcOrd="0" destOrd="0" presId="urn:microsoft.com/office/officeart/2009/3/layout/HorizontalOrganizationChart"/>
    <dgm:cxn modelId="{00A58E48-7FFB-4480-8933-360CB66A19BE}" srcId="{B2CE6DEC-D425-4092-83A1-BA8F8C97C099}" destId="{3CA3CF8F-D5C5-475B-A078-B6B58D78E24E}" srcOrd="0" destOrd="0" parTransId="{18060D8C-B913-4D89-AD6F-4B8A35B48AB7}" sibTransId="{0EAB485C-5115-4CC2-9037-1539AAA914F1}"/>
    <dgm:cxn modelId="{D0958E4C-E997-4BC5-8ED2-D334E283FD86}" type="presOf" srcId="{3CA3CF8F-D5C5-475B-A078-B6B58D78E24E}" destId="{2BF20641-FE2B-4C28-A5D1-3F789D6B6F0C}" srcOrd="0" destOrd="0" presId="urn:microsoft.com/office/officeart/2009/3/layout/HorizontalOrganizationChart"/>
    <dgm:cxn modelId="{663C7252-063B-45E3-9529-08F129831159}" srcId="{77958877-88C5-438E-AEB1-A91C0AF73D71}" destId="{0C3C2C2F-B4AC-49F5-9B62-6D0A0D26516A}" srcOrd="0" destOrd="0" parTransId="{F2B0FF6B-A640-4FE0-BDEC-C2B35ED095AE}" sibTransId="{157982CA-5A3C-42FD-8694-B286BF758E71}"/>
    <dgm:cxn modelId="{8F189F81-E799-46BE-A862-01A5424A6586}" type="presOf" srcId="{3CA3CF8F-D5C5-475B-A078-B6B58D78E24E}" destId="{5000EE79-F55A-466D-9F33-32DF463BB9AF}" srcOrd="1" destOrd="0" presId="urn:microsoft.com/office/officeart/2009/3/layout/HorizontalOrganizationChart"/>
    <dgm:cxn modelId="{49172390-B7AB-48DD-8AD8-E50673807290}" type="presOf" srcId="{18060D8C-B913-4D89-AD6F-4B8A35B48AB7}" destId="{176F6D13-594E-49A8-A3AA-12B6C3DE150C}" srcOrd="0" destOrd="0" presId="urn:microsoft.com/office/officeart/2009/3/layout/HorizontalOrganizationChart"/>
    <dgm:cxn modelId="{EE6C5A9A-0878-4C8F-8F28-20E0B12110BE}" srcId="{0C3C2C2F-B4AC-49F5-9B62-6D0A0D26516A}" destId="{CF5FF14A-3089-4807-BBF6-5FD0D5A6B851}" srcOrd="2" destOrd="0" parTransId="{7022CB36-2DA1-4CF2-ACBA-5345FA769AB6}" sibTransId="{CA5B27C8-873E-4DD4-9F31-854A8D068A2E}"/>
    <dgm:cxn modelId="{9705BB9E-37F0-4B0F-82E9-E8B9DABFE984}" type="presOf" srcId="{77958877-88C5-438E-AEB1-A91C0AF73D71}" destId="{49D0DCD7-8C2E-4A05-A9AA-9F02E313C6A2}" srcOrd="0" destOrd="0" presId="urn:microsoft.com/office/officeart/2009/3/layout/HorizontalOrganizationChart"/>
    <dgm:cxn modelId="{11DADEAB-5F50-4780-B453-08C17A13850F}" type="presOf" srcId="{CF5FF14A-3089-4807-BBF6-5FD0D5A6B851}" destId="{654693A4-4A64-4F3F-87F8-1CF3B16F3502}" srcOrd="1" destOrd="0" presId="urn:microsoft.com/office/officeart/2009/3/layout/HorizontalOrganizationChart"/>
    <dgm:cxn modelId="{4A331CB5-A27C-489D-8234-19DBE03D3F39}" srcId="{0C3C2C2F-B4AC-49F5-9B62-6D0A0D26516A}" destId="{B2CE6DEC-D425-4092-83A1-BA8F8C97C099}" srcOrd="0" destOrd="0" parTransId="{63774154-C708-4E6D-8401-97CF921E5A12}" sibTransId="{E9660667-8EC4-49E7-A212-D31947094C12}"/>
    <dgm:cxn modelId="{964601C2-6A79-4C4B-AF87-8705776C2F80}" srcId="{0C3C2C2F-B4AC-49F5-9B62-6D0A0D26516A}" destId="{872D4880-48D2-4499-9AF9-426E71A848EC}" srcOrd="1" destOrd="0" parTransId="{4297DABA-739F-478B-B5C1-66A1299FA635}" sibTransId="{ABE61574-43DB-4F55-91C1-39CE59545427}"/>
    <dgm:cxn modelId="{207798C2-F7A9-42E8-9B20-9094C9261FAE}" type="presOf" srcId="{63774154-C708-4E6D-8401-97CF921E5A12}" destId="{4624962E-FF71-467D-B84A-FB5A6FF80176}" srcOrd="0" destOrd="0" presId="urn:microsoft.com/office/officeart/2009/3/layout/HorizontalOrganizationChart"/>
    <dgm:cxn modelId="{B3C1E8C3-96CA-4CA6-A194-F947539E1287}" type="presOf" srcId="{CF5FF14A-3089-4807-BBF6-5FD0D5A6B851}" destId="{93B79043-DD47-4FDE-840B-E64DD0C94F55}" srcOrd="0" destOrd="0" presId="urn:microsoft.com/office/officeart/2009/3/layout/HorizontalOrganizationChart"/>
    <dgm:cxn modelId="{C5B589DD-37F4-4E96-8CA1-37308D3D22A3}" type="presOf" srcId="{7022CB36-2DA1-4CF2-ACBA-5345FA769AB6}" destId="{3C6277C2-36CF-453F-9844-F7B5B66062D3}" srcOrd="0" destOrd="0" presId="urn:microsoft.com/office/officeart/2009/3/layout/HorizontalOrganizationChart"/>
    <dgm:cxn modelId="{7A541FE2-90B6-4EC2-B3AD-24D66F9D19C8}" type="presOf" srcId="{872D4880-48D2-4499-9AF9-426E71A848EC}" destId="{CC7AEFEE-F1A7-4140-A1A7-F437AF5CDD75}" srcOrd="1" destOrd="0" presId="urn:microsoft.com/office/officeart/2009/3/layout/HorizontalOrganizationChart"/>
    <dgm:cxn modelId="{3E4A09EE-57F9-4FC0-BC17-397B4EE58CB1}" type="presOf" srcId="{872D4880-48D2-4499-9AF9-426E71A848EC}" destId="{97E927F8-DEED-4CB8-9B48-D26ADF00ACB9}" srcOrd="0" destOrd="0" presId="urn:microsoft.com/office/officeart/2009/3/layout/HorizontalOrganizationChart"/>
    <dgm:cxn modelId="{BD431EF6-079E-4A2E-9337-FD08E4EC176A}" type="presOf" srcId="{B2CE6DEC-D425-4092-83A1-BA8F8C97C099}" destId="{F9E5735E-4E7C-40F8-99E8-CC9BB0D9E445}" srcOrd="1" destOrd="0" presId="urn:microsoft.com/office/officeart/2009/3/layout/HorizontalOrganizationChart"/>
    <dgm:cxn modelId="{79AE50ED-E56A-4F1B-ADE2-03ECF883E628}" type="presParOf" srcId="{49D0DCD7-8C2E-4A05-A9AA-9F02E313C6A2}" destId="{347AB37D-E03D-4576-AA71-0803B375832B}" srcOrd="0" destOrd="0" presId="urn:microsoft.com/office/officeart/2009/3/layout/HorizontalOrganizationChart"/>
    <dgm:cxn modelId="{D1DCE797-69EB-4B3F-AF27-33A0BBA28FE7}" type="presParOf" srcId="{347AB37D-E03D-4576-AA71-0803B375832B}" destId="{E92D694F-9530-4B46-ADCE-EF1B75187D16}" srcOrd="0" destOrd="0" presId="urn:microsoft.com/office/officeart/2009/3/layout/HorizontalOrganizationChart"/>
    <dgm:cxn modelId="{6B482FE8-67BE-48E7-9E3F-31FB71CF9519}" type="presParOf" srcId="{E92D694F-9530-4B46-ADCE-EF1B75187D16}" destId="{8128BA53-4EFB-44FC-BEFB-B533F4483998}" srcOrd="0" destOrd="0" presId="urn:microsoft.com/office/officeart/2009/3/layout/HorizontalOrganizationChart"/>
    <dgm:cxn modelId="{8775B895-2BBC-43BB-B57B-F2BABAA1794F}" type="presParOf" srcId="{E92D694F-9530-4B46-ADCE-EF1B75187D16}" destId="{881A61A8-13B5-4761-AA29-CD4860443F35}" srcOrd="1" destOrd="0" presId="urn:microsoft.com/office/officeart/2009/3/layout/HorizontalOrganizationChart"/>
    <dgm:cxn modelId="{F1D7EC56-6B02-4A18-AAB9-1CAA607D6FC9}" type="presParOf" srcId="{347AB37D-E03D-4576-AA71-0803B375832B}" destId="{63595E75-1A15-47A6-9CB7-7348D10D70F4}" srcOrd="1" destOrd="0" presId="urn:microsoft.com/office/officeart/2009/3/layout/HorizontalOrganizationChart"/>
    <dgm:cxn modelId="{82230261-99C1-4F80-BE2E-99D93122F492}" type="presParOf" srcId="{63595E75-1A15-47A6-9CB7-7348D10D70F4}" destId="{4624962E-FF71-467D-B84A-FB5A6FF80176}" srcOrd="0" destOrd="0" presId="urn:microsoft.com/office/officeart/2009/3/layout/HorizontalOrganizationChart"/>
    <dgm:cxn modelId="{437EF120-384A-4833-A6F5-EE2801C50201}" type="presParOf" srcId="{63595E75-1A15-47A6-9CB7-7348D10D70F4}" destId="{E831AB93-DB5C-4954-84B4-16C773583FEB}" srcOrd="1" destOrd="0" presId="urn:microsoft.com/office/officeart/2009/3/layout/HorizontalOrganizationChart"/>
    <dgm:cxn modelId="{29218961-86D3-4898-AEAA-5033E03DB007}" type="presParOf" srcId="{E831AB93-DB5C-4954-84B4-16C773583FEB}" destId="{5D5F66E3-1E25-4491-80DD-0CDF9E43DE9C}" srcOrd="0" destOrd="0" presId="urn:microsoft.com/office/officeart/2009/3/layout/HorizontalOrganizationChart"/>
    <dgm:cxn modelId="{BB44B11A-38E0-4C9D-9A4A-F3BAFD1B480B}" type="presParOf" srcId="{5D5F66E3-1E25-4491-80DD-0CDF9E43DE9C}" destId="{BDE088D1-09B9-47DD-BD44-279B6CEBEDFA}" srcOrd="0" destOrd="0" presId="urn:microsoft.com/office/officeart/2009/3/layout/HorizontalOrganizationChart"/>
    <dgm:cxn modelId="{350D11BB-E525-460B-A004-0B3645F76A28}" type="presParOf" srcId="{5D5F66E3-1E25-4491-80DD-0CDF9E43DE9C}" destId="{F9E5735E-4E7C-40F8-99E8-CC9BB0D9E445}" srcOrd="1" destOrd="0" presId="urn:microsoft.com/office/officeart/2009/3/layout/HorizontalOrganizationChart"/>
    <dgm:cxn modelId="{F3BB8F40-B12A-4E5E-B36F-381E38346A66}" type="presParOf" srcId="{E831AB93-DB5C-4954-84B4-16C773583FEB}" destId="{1125B032-7EE4-49DF-8DCF-C8D6CFF3A68C}" srcOrd="1" destOrd="0" presId="urn:microsoft.com/office/officeart/2009/3/layout/HorizontalOrganizationChart"/>
    <dgm:cxn modelId="{11E50C2C-3E9E-4BFF-914F-9B28D455566D}" type="presParOf" srcId="{1125B032-7EE4-49DF-8DCF-C8D6CFF3A68C}" destId="{176F6D13-594E-49A8-A3AA-12B6C3DE150C}" srcOrd="0" destOrd="0" presId="urn:microsoft.com/office/officeart/2009/3/layout/HorizontalOrganizationChart"/>
    <dgm:cxn modelId="{659B098E-6E48-49D2-B6CB-25C489321758}" type="presParOf" srcId="{1125B032-7EE4-49DF-8DCF-C8D6CFF3A68C}" destId="{D66D353B-CCA0-45DA-B4A5-671ECE600237}" srcOrd="1" destOrd="0" presId="urn:microsoft.com/office/officeart/2009/3/layout/HorizontalOrganizationChart"/>
    <dgm:cxn modelId="{C3438CA1-BC3E-469A-A4CB-FDCE4143ECE3}" type="presParOf" srcId="{D66D353B-CCA0-45DA-B4A5-671ECE600237}" destId="{949871F9-AEA2-4A50-AB73-53FA598D2B79}" srcOrd="0" destOrd="0" presId="urn:microsoft.com/office/officeart/2009/3/layout/HorizontalOrganizationChart"/>
    <dgm:cxn modelId="{4FD08026-3FEE-4F8D-A7C1-567F49AE4370}" type="presParOf" srcId="{949871F9-AEA2-4A50-AB73-53FA598D2B79}" destId="{2BF20641-FE2B-4C28-A5D1-3F789D6B6F0C}" srcOrd="0" destOrd="0" presId="urn:microsoft.com/office/officeart/2009/3/layout/HorizontalOrganizationChart"/>
    <dgm:cxn modelId="{8FE114E0-FB8C-4790-ACBB-0C7CE3172980}" type="presParOf" srcId="{949871F9-AEA2-4A50-AB73-53FA598D2B79}" destId="{5000EE79-F55A-466D-9F33-32DF463BB9AF}" srcOrd="1" destOrd="0" presId="urn:microsoft.com/office/officeart/2009/3/layout/HorizontalOrganizationChart"/>
    <dgm:cxn modelId="{8A448D01-54C1-4EC6-A282-F5C7F44A76AC}" type="presParOf" srcId="{D66D353B-CCA0-45DA-B4A5-671ECE600237}" destId="{61066D47-BECF-4A4D-9AA0-411D0FE65949}" srcOrd="1" destOrd="0" presId="urn:microsoft.com/office/officeart/2009/3/layout/HorizontalOrganizationChart"/>
    <dgm:cxn modelId="{ECFDB6BF-5726-4C54-8BF7-81D7991C9A0B}" type="presParOf" srcId="{D66D353B-CCA0-45DA-B4A5-671ECE600237}" destId="{0C42BBA0-3FD0-4169-A221-A2571FA9D896}" srcOrd="2" destOrd="0" presId="urn:microsoft.com/office/officeart/2009/3/layout/HorizontalOrganizationChart"/>
    <dgm:cxn modelId="{391B2AF2-18E3-40C7-A0E1-6EB39121C25A}" type="presParOf" srcId="{E831AB93-DB5C-4954-84B4-16C773583FEB}" destId="{92E6E4D5-1194-4EDA-8269-8B5798594A5A}" srcOrd="2" destOrd="0" presId="urn:microsoft.com/office/officeart/2009/3/layout/HorizontalOrganizationChart"/>
    <dgm:cxn modelId="{761928F9-C919-4423-B799-7D5A1F35F0FA}" type="presParOf" srcId="{63595E75-1A15-47A6-9CB7-7348D10D70F4}" destId="{89D9F544-6B43-4052-B72F-552BD59116F2}" srcOrd="2" destOrd="0" presId="urn:microsoft.com/office/officeart/2009/3/layout/HorizontalOrganizationChart"/>
    <dgm:cxn modelId="{7F20F878-5FB8-4E67-843C-6BA6DA3CBAAE}" type="presParOf" srcId="{63595E75-1A15-47A6-9CB7-7348D10D70F4}" destId="{3421A75F-F1DD-4F7B-8197-8521E48F03BA}" srcOrd="3" destOrd="0" presId="urn:microsoft.com/office/officeart/2009/3/layout/HorizontalOrganizationChart"/>
    <dgm:cxn modelId="{C003ED99-9044-4584-819D-E08CAAF5BE7A}" type="presParOf" srcId="{3421A75F-F1DD-4F7B-8197-8521E48F03BA}" destId="{6823E004-7598-4CC3-A5C8-18DB7D7792BD}" srcOrd="0" destOrd="0" presId="urn:microsoft.com/office/officeart/2009/3/layout/HorizontalOrganizationChart"/>
    <dgm:cxn modelId="{936ABF0F-EE1B-49FA-B3DB-D67E4C19E88D}" type="presParOf" srcId="{6823E004-7598-4CC3-A5C8-18DB7D7792BD}" destId="{97E927F8-DEED-4CB8-9B48-D26ADF00ACB9}" srcOrd="0" destOrd="0" presId="urn:microsoft.com/office/officeart/2009/3/layout/HorizontalOrganizationChart"/>
    <dgm:cxn modelId="{2F7E6509-6BA1-4045-80D1-890600635E4E}" type="presParOf" srcId="{6823E004-7598-4CC3-A5C8-18DB7D7792BD}" destId="{CC7AEFEE-F1A7-4140-A1A7-F437AF5CDD75}" srcOrd="1" destOrd="0" presId="urn:microsoft.com/office/officeart/2009/3/layout/HorizontalOrganizationChart"/>
    <dgm:cxn modelId="{D18B2EA7-F37A-4204-8A81-BA29846A5864}" type="presParOf" srcId="{3421A75F-F1DD-4F7B-8197-8521E48F03BA}" destId="{B27C85A4-5506-4264-B86F-23D034DFEE4A}" srcOrd="1" destOrd="0" presId="urn:microsoft.com/office/officeart/2009/3/layout/HorizontalOrganizationChart"/>
    <dgm:cxn modelId="{BCDD5588-D5F3-4A39-AD7A-DE6602478F61}" type="presParOf" srcId="{3421A75F-F1DD-4F7B-8197-8521E48F03BA}" destId="{DCE90879-034B-4E39-858C-A4A9328CEBD0}" srcOrd="2" destOrd="0" presId="urn:microsoft.com/office/officeart/2009/3/layout/HorizontalOrganizationChart"/>
    <dgm:cxn modelId="{6CB3D8B4-A66F-4A4A-B9F1-35C381A1502C}" type="presParOf" srcId="{63595E75-1A15-47A6-9CB7-7348D10D70F4}" destId="{3C6277C2-36CF-453F-9844-F7B5B66062D3}" srcOrd="4" destOrd="0" presId="urn:microsoft.com/office/officeart/2009/3/layout/HorizontalOrganizationChart"/>
    <dgm:cxn modelId="{94EBFCA3-9FBE-41E1-BF4A-501B8A4015A4}" type="presParOf" srcId="{63595E75-1A15-47A6-9CB7-7348D10D70F4}" destId="{5499A599-881B-4157-B542-2039B04A48A1}" srcOrd="5" destOrd="0" presId="urn:microsoft.com/office/officeart/2009/3/layout/HorizontalOrganizationChart"/>
    <dgm:cxn modelId="{45E6057B-C3AF-450D-B89E-CC3BF7A92692}" type="presParOf" srcId="{5499A599-881B-4157-B542-2039B04A48A1}" destId="{E3FAD92E-C719-4BD4-867B-B9EC0B8E403B}" srcOrd="0" destOrd="0" presId="urn:microsoft.com/office/officeart/2009/3/layout/HorizontalOrganizationChart"/>
    <dgm:cxn modelId="{8D1E4F5F-506F-4EA5-A7FF-1CD289B9FF06}" type="presParOf" srcId="{E3FAD92E-C719-4BD4-867B-B9EC0B8E403B}" destId="{93B79043-DD47-4FDE-840B-E64DD0C94F55}" srcOrd="0" destOrd="0" presId="urn:microsoft.com/office/officeart/2009/3/layout/HorizontalOrganizationChart"/>
    <dgm:cxn modelId="{82CB5D9B-F996-46B5-8F18-AE06885D8745}" type="presParOf" srcId="{E3FAD92E-C719-4BD4-867B-B9EC0B8E403B}" destId="{654693A4-4A64-4F3F-87F8-1CF3B16F3502}" srcOrd="1" destOrd="0" presId="urn:microsoft.com/office/officeart/2009/3/layout/HorizontalOrganizationChart"/>
    <dgm:cxn modelId="{343E3574-FDBE-4687-BD5A-117BA05CC9D4}" type="presParOf" srcId="{5499A599-881B-4157-B542-2039B04A48A1}" destId="{7A78491A-F7C5-454F-B8CF-5DBC6BD9B32E}" srcOrd="1" destOrd="0" presId="urn:microsoft.com/office/officeart/2009/3/layout/HorizontalOrganizationChart"/>
    <dgm:cxn modelId="{54953C04-B684-433B-9EF3-854A01E7DD53}" type="presParOf" srcId="{5499A599-881B-4157-B542-2039B04A48A1}" destId="{B6EAA8CA-E172-4C68-843B-5D847DE7DD57}" srcOrd="2" destOrd="0" presId="urn:microsoft.com/office/officeart/2009/3/layout/HorizontalOrganizationChart"/>
    <dgm:cxn modelId="{9AA08DEE-E6B2-42F9-B8C7-DB713F77CA19}" type="presParOf" srcId="{347AB37D-E03D-4576-AA71-0803B375832B}" destId="{BA586092-B4A5-41CD-A974-6E8A0703670C}"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958877-88C5-438E-AEB1-A91C0AF73D71}"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zh-CN" altLang="en-US"/>
        </a:p>
      </dgm:t>
    </dgm:pt>
    <dgm:pt modelId="{0C3C2C2F-B4AC-49F5-9B62-6D0A0D26516A}">
      <dgm:prSet/>
      <dgm:spPr/>
      <dgm:t>
        <a:bodyPr/>
        <a:lstStyle/>
        <a:p>
          <a:pPr rtl="0"/>
          <a:r>
            <a:rPr lang="zh-CN" dirty="0"/>
            <a:t>可计算问题</a:t>
          </a:r>
        </a:p>
      </dgm:t>
    </dgm:pt>
    <dgm:pt modelId="{F2B0FF6B-A640-4FE0-BDEC-C2B35ED095AE}" type="parTrans" cxnId="{663C7252-063B-45E3-9529-08F129831159}">
      <dgm:prSet/>
      <dgm:spPr/>
      <dgm:t>
        <a:bodyPr/>
        <a:lstStyle/>
        <a:p>
          <a:endParaRPr lang="zh-CN" altLang="en-US"/>
        </a:p>
      </dgm:t>
    </dgm:pt>
    <dgm:pt modelId="{157982CA-5A3C-42FD-8694-B286BF758E71}" type="sibTrans" cxnId="{663C7252-063B-45E3-9529-08F129831159}">
      <dgm:prSet/>
      <dgm:spPr/>
      <dgm:t>
        <a:bodyPr/>
        <a:lstStyle/>
        <a:p>
          <a:endParaRPr lang="zh-CN" altLang="en-US"/>
        </a:p>
      </dgm:t>
    </dgm:pt>
    <dgm:pt modelId="{B2CE6DEC-D425-4092-83A1-BA8F8C97C099}">
      <dgm:prSet/>
      <dgm:spPr/>
      <dgm:t>
        <a:bodyPr/>
        <a:lstStyle/>
        <a:p>
          <a:pPr rtl="0"/>
          <a:r>
            <a:rPr lang="zh-CN" dirty="0"/>
            <a:t>函数</a:t>
          </a:r>
        </a:p>
      </dgm:t>
    </dgm:pt>
    <dgm:pt modelId="{63774154-C708-4E6D-8401-97CF921E5A12}" type="parTrans" cxnId="{4A331CB5-A27C-489D-8234-19DBE03D3F39}">
      <dgm:prSet/>
      <dgm:spPr/>
      <dgm:t>
        <a:bodyPr/>
        <a:lstStyle/>
        <a:p>
          <a:endParaRPr lang="zh-CN" altLang="en-US"/>
        </a:p>
      </dgm:t>
    </dgm:pt>
    <dgm:pt modelId="{E9660667-8EC4-49E7-A212-D31947094C12}" type="sibTrans" cxnId="{4A331CB5-A27C-489D-8234-19DBE03D3F39}">
      <dgm:prSet/>
      <dgm:spPr/>
      <dgm:t>
        <a:bodyPr/>
        <a:lstStyle/>
        <a:p>
          <a:endParaRPr lang="zh-CN" altLang="en-US"/>
        </a:p>
      </dgm:t>
    </dgm:pt>
    <dgm:pt modelId="{872D4880-48D2-4499-9AF9-426E71A848EC}">
      <dgm:prSet/>
      <dgm:spPr/>
      <dgm:t>
        <a:bodyPr/>
        <a:lstStyle/>
        <a:p>
          <a:pPr rtl="0"/>
          <a:r>
            <a:rPr lang="zh-CN"/>
            <a:t>有限状态机</a:t>
          </a:r>
        </a:p>
      </dgm:t>
    </dgm:pt>
    <dgm:pt modelId="{4297DABA-739F-478B-B5C1-66A1299FA635}" type="parTrans" cxnId="{964601C2-6A79-4C4B-AF87-8705776C2F80}">
      <dgm:prSet/>
      <dgm:spPr/>
      <dgm:t>
        <a:bodyPr/>
        <a:lstStyle/>
        <a:p>
          <a:endParaRPr lang="zh-CN" altLang="en-US"/>
        </a:p>
      </dgm:t>
    </dgm:pt>
    <dgm:pt modelId="{ABE61574-43DB-4F55-91C1-39CE59545427}" type="sibTrans" cxnId="{964601C2-6A79-4C4B-AF87-8705776C2F80}">
      <dgm:prSet/>
      <dgm:spPr/>
      <dgm:t>
        <a:bodyPr/>
        <a:lstStyle/>
        <a:p>
          <a:endParaRPr lang="zh-CN" altLang="en-US"/>
        </a:p>
      </dgm:t>
    </dgm:pt>
    <dgm:pt modelId="{CF5FF14A-3089-4807-BBF6-5FD0D5A6B851}">
      <dgm:prSet/>
      <dgm:spPr/>
      <dgm:t>
        <a:bodyPr/>
        <a:lstStyle/>
        <a:p>
          <a:pPr rtl="0"/>
          <a:r>
            <a:rPr lang="zh-CN"/>
            <a:t>图灵机</a:t>
          </a:r>
        </a:p>
      </dgm:t>
    </dgm:pt>
    <dgm:pt modelId="{7022CB36-2DA1-4CF2-ACBA-5345FA769AB6}" type="parTrans" cxnId="{EE6C5A9A-0878-4C8F-8F28-20E0B12110BE}">
      <dgm:prSet/>
      <dgm:spPr/>
      <dgm:t>
        <a:bodyPr/>
        <a:lstStyle/>
        <a:p>
          <a:endParaRPr lang="zh-CN" altLang="en-US"/>
        </a:p>
      </dgm:t>
    </dgm:pt>
    <dgm:pt modelId="{CA5B27C8-873E-4DD4-9F31-854A8D068A2E}" type="sibTrans" cxnId="{EE6C5A9A-0878-4C8F-8F28-20E0B12110BE}">
      <dgm:prSet/>
      <dgm:spPr/>
      <dgm:t>
        <a:bodyPr/>
        <a:lstStyle/>
        <a:p>
          <a:endParaRPr lang="zh-CN" altLang="en-US"/>
        </a:p>
      </dgm:t>
    </dgm:pt>
    <dgm:pt modelId="{3CA3CF8F-D5C5-475B-A078-B6B58D78E24E}">
      <dgm:prSet/>
      <dgm:spPr>
        <a:blipFill>
          <a:blip xmlns:r="http://schemas.openxmlformats.org/officeDocument/2006/relationships" r:embed="rId1"/>
          <a:stretch>
            <a:fillRect/>
          </a:stretch>
        </a:blipFill>
      </dgm:spPr>
      <dgm:t>
        <a:bodyPr/>
        <a:lstStyle/>
        <a:p>
          <a:r>
            <a:rPr lang="zh-CN" altLang="en-US">
              <a:noFill/>
            </a:rPr>
            <a:t> </a:t>
          </a:r>
        </a:p>
      </dgm:t>
    </dgm:pt>
    <dgm:pt modelId="{18060D8C-B913-4D89-AD6F-4B8A35B48AB7}" type="parTrans" cxnId="{00A58E48-7FFB-4480-8933-360CB66A19BE}">
      <dgm:prSet/>
      <dgm:spPr/>
      <dgm:t>
        <a:bodyPr/>
        <a:lstStyle/>
        <a:p>
          <a:endParaRPr lang="zh-CN" altLang="en-US"/>
        </a:p>
      </dgm:t>
    </dgm:pt>
    <dgm:pt modelId="{0EAB485C-5115-4CC2-9037-1539AAA914F1}" type="sibTrans" cxnId="{00A58E48-7FFB-4480-8933-360CB66A19BE}">
      <dgm:prSet/>
      <dgm:spPr/>
      <dgm:t>
        <a:bodyPr/>
        <a:lstStyle/>
        <a:p>
          <a:endParaRPr lang="zh-CN" altLang="en-US"/>
        </a:p>
      </dgm:t>
    </dgm:pt>
    <dgm:pt modelId="{49D0DCD7-8C2E-4A05-A9AA-9F02E313C6A2}" type="pres">
      <dgm:prSet presAssocID="{77958877-88C5-438E-AEB1-A91C0AF73D71}" presName="hierChild1" presStyleCnt="0">
        <dgm:presLayoutVars>
          <dgm:orgChart val="1"/>
          <dgm:chPref val="1"/>
          <dgm:dir/>
          <dgm:animOne val="branch"/>
          <dgm:animLvl val="lvl"/>
          <dgm:resizeHandles/>
        </dgm:presLayoutVars>
      </dgm:prSet>
      <dgm:spPr/>
    </dgm:pt>
    <dgm:pt modelId="{347AB37D-E03D-4576-AA71-0803B375832B}" type="pres">
      <dgm:prSet presAssocID="{0C3C2C2F-B4AC-49F5-9B62-6D0A0D26516A}" presName="hierRoot1" presStyleCnt="0">
        <dgm:presLayoutVars>
          <dgm:hierBranch val="init"/>
        </dgm:presLayoutVars>
      </dgm:prSet>
      <dgm:spPr/>
    </dgm:pt>
    <dgm:pt modelId="{E92D694F-9530-4B46-ADCE-EF1B75187D16}" type="pres">
      <dgm:prSet presAssocID="{0C3C2C2F-B4AC-49F5-9B62-6D0A0D26516A}" presName="rootComposite1" presStyleCnt="0"/>
      <dgm:spPr/>
    </dgm:pt>
    <dgm:pt modelId="{8128BA53-4EFB-44FC-BEFB-B533F4483998}" type="pres">
      <dgm:prSet presAssocID="{0C3C2C2F-B4AC-49F5-9B62-6D0A0D26516A}" presName="rootText1" presStyleLbl="node0" presStyleIdx="0" presStyleCnt="1">
        <dgm:presLayoutVars>
          <dgm:chPref val="3"/>
        </dgm:presLayoutVars>
      </dgm:prSet>
      <dgm:spPr/>
    </dgm:pt>
    <dgm:pt modelId="{881A61A8-13B5-4761-AA29-CD4860443F35}" type="pres">
      <dgm:prSet presAssocID="{0C3C2C2F-B4AC-49F5-9B62-6D0A0D26516A}" presName="rootConnector1" presStyleLbl="node1" presStyleIdx="0" presStyleCnt="0"/>
      <dgm:spPr/>
    </dgm:pt>
    <dgm:pt modelId="{63595E75-1A15-47A6-9CB7-7348D10D70F4}" type="pres">
      <dgm:prSet presAssocID="{0C3C2C2F-B4AC-49F5-9B62-6D0A0D26516A}" presName="hierChild2" presStyleCnt="0"/>
      <dgm:spPr/>
    </dgm:pt>
    <dgm:pt modelId="{4624962E-FF71-467D-B84A-FB5A6FF80176}" type="pres">
      <dgm:prSet presAssocID="{63774154-C708-4E6D-8401-97CF921E5A12}" presName="Name64" presStyleLbl="parChTrans1D2" presStyleIdx="0" presStyleCnt="3"/>
      <dgm:spPr/>
    </dgm:pt>
    <dgm:pt modelId="{E831AB93-DB5C-4954-84B4-16C773583FEB}" type="pres">
      <dgm:prSet presAssocID="{B2CE6DEC-D425-4092-83A1-BA8F8C97C099}" presName="hierRoot2" presStyleCnt="0">
        <dgm:presLayoutVars>
          <dgm:hierBranch val="init"/>
        </dgm:presLayoutVars>
      </dgm:prSet>
      <dgm:spPr/>
    </dgm:pt>
    <dgm:pt modelId="{5D5F66E3-1E25-4491-80DD-0CDF9E43DE9C}" type="pres">
      <dgm:prSet presAssocID="{B2CE6DEC-D425-4092-83A1-BA8F8C97C099}" presName="rootComposite" presStyleCnt="0"/>
      <dgm:spPr/>
    </dgm:pt>
    <dgm:pt modelId="{BDE088D1-09B9-47DD-BD44-279B6CEBEDFA}" type="pres">
      <dgm:prSet presAssocID="{B2CE6DEC-D425-4092-83A1-BA8F8C97C099}" presName="rootText" presStyleLbl="node2" presStyleIdx="0" presStyleCnt="3">
        <dgm:presLayoutVars>
          <dgm:chPref val="3"/>
        </dgm:presLayoutVars>
      </dgm:prSet>
      <dgm:spPr/>
    </dgm:pt>
    <dgm:pt modelId="{F9E5735E-4E7C-40F8-99E8-CC9BB0D9E445}" type="pres">
      <dgm:prSet presAssocID="{B2CE6DEC-D425-4092-83A1-BA8F8C97C099}" presName="rootConnector" presStyleLbl="node2" presStyleIdx="0" presStyleCnt="3"/>
      <dgm:spPr/>
    </dgm:pt>
    <dgm:pt modelId="{1125B032-7EE4-49DF-8DCF-C8D6CFF3A68C}" type="pres">
      <dgm:prSet presAssocID="{B2CE6DEC-D425-4092-83A1-BA8F8C97C099}" presName="hierChild4" presStyleCnt="0"/>
      <dgm:spPr/>
    </dgm:pt>
    <dgm:pt modelId="{176F6D13-594E-49A8-A3AA-12B6C3DE150C}" type="pres">
      <dgm:prSet presAssocID="{18060D8C-B913-4D89-AD6F-4B8A35B48AB7}" presName="Name64" presStyleLbl="parChTrans1D3" presStyleIdx="0" presStyleCnt="1"/>
      <dgm:spPr/>
    </dgm:pt>
    <dgm:pt modelId="{D66D353B-CCA0-45DA-B4A5-671ECE600237}" type="pres">
      <dgm:prSet presAssocID="{3CA3CF8F-D5C5-475B-A078-B6B58D78E24E}" presName="hierRoot2" presStyleCnt="0">
        <dgm:presLayoutVars>
          <dgm:hierBranch val="init"/>
        </dgm:presLayoutVars>
      </dgm:prSet>
      <dgm:spPr/>
    </dgm:pt>
    <dgm:pt modelId="{949871F9-AEA2-4A50-AB73-53FA598D2B79}" type="pres">
      <dgm:prSet presAssocID="{3CA3CF8F-D5C5-475B-A078-B6B58D78E24E}" presName="rootComposite" presStyleCnt="0"/>
      <dgm:spPr/>
    </dgm:pt>
    <dgm:pt modelId="{2BF20641-FE2B-4C28-A5D1-3F789D6B6F0C}" type="pres">
      <dgm:prSet presAssocID="{3CA3CF8F-D5C5-475B-A078-B6B58D78E24E}" presName="rootText" presStyleLbl="node3" presStyleIdx="0" presStyleCnt="1">
        <dgm:presLayoutVars>
          <dgm:chPref val="3"/>
        </dgm:presLayoutVars>
      </dgm:prSet>
      <dgm:spPr/>
    </dgm:pt>
    <dgm:pt modelId="{5000EE79-F55A-466D-9F33-32DF463BB9AF}" type="pres">
      <dgm:prSet presAssocID="{3CA3CF8F-D5C5-475B-A078-B6B58D78E24E}" presName="rootConnector" presStyleLbl="node3" presStyleIdx="0" presStyleCnt="1"/>
      <dgm:spPr/>
    </dgm:pt>
    <dgm:pt modelId="{61066D47-BECF-4A4D-9AA0-411D0FE65949}" type="pres">
      <dgm:prSet presAssocID="{3CA3CF8F-D5C5-475B-A078-B6B58D78E24E}" presName="hierChild4" presStyleCnt="0"/>
      <dgm:spPr/>
    </dgm:pt>
    <dgm:pt modelId="{0C42BBA0-3FD0-4169-A221-A2571FA9D896}" type="pres">
      <dgm:prSet presAssocID="{3CA3CF8F-D5C5-475B-A078-B6B58D78E24E}" presName="hierChild5" presStyleCnt="0"/>
      <dgm:spPr/>
    </dgm:pt>
    <dgm:pt modelId="{92E6E4D5-1194-4EDA-8269-8B5798594A5A}" type="pres">
      <dgm:prSet presAssocID="{B2CE6DEC-D425-4092-83A1-BA8F8C97C099}" presName="hierChild5" presStyleCnt="0"/>
      <dgm:spPr/>
    </dgm:pt>
    <dgm:pt modelId="{89D9F544-6B43-4052-B72F-552BD59116F2}" type="pres">
      <dgm:prSet presAssocID="{4297DABA-739F-478B-B5C1-66A1299FA635}" presName="Name64" presStyleLbl="parChTrans1D2" presStyleIdx="1" presStyleCnt="3"/>
      <dgm:spPr/>
    </dgm:pt>
    <dgm:pt modelId="{3421A75F-F1DD-4F7B-8197-8521E48F03BA}" type="pres">
      <dgm:prSet presAssocID="{872D4880-48D2-4499-9AF9-426E71A848EC}" presName="hierRoot2" presStyleCnt="0">
        <dgm:presLayoutVars>
          <dgm:hierBranch val="init"/>
        </dgm:presLayoutVars>
      </dgm:prSet>
      <dgm:spPr/>
    </dgm:pt>
    <dgm:pt modelId="{6823E004-7598-4CC3-A5C8-18DB7D7792BD}" type="pres">
      <dgm:prSet presAssocID="{872D4880-48D2-4499-9AF9-426E71A848EC}" presName="rootComposite" presStyleCnt="0"/>
      <dgm:spPr/>
    </dgm:pt>
    <dgm:pt modelId="{97E927F8-DEED-4CB8-9B48-D26ADF00ACB9}" type="pres">
      <dgm:prSet presAssocID="{872D4880-48D2-4499-9AF9-426E71A848EC}" presName="rootText" presStyleLbl="node2" presStyleIdx="1" presStyleCnt="3">
        <dgm:presLayoutVars>
          <dgm:chPref val="3"/>
        </dgm:presLayoutVars>
      </dgm:prSet>
      <dgm:spPr/>
    </dgm:pt>
    <dgm:pt modelId="{CC7AEFEE-F1A7-4140-A1A7-F437AF5CDD75}" type="pres">
      <dgm:prSet presAssocID="{872D4880-48D2-4499-9AF9-426E71A848EC}" presName="rootConnector" presStyleLbl="node2" presStyleIdx="1" presStyleCnt="3"/>
      <dgm:spPr/>
    </dgm:pt>
    <dgm:pt modelId="{B27C85A4-5506-4264-B86F-23D034DFEE4A}" type="pres">
      <dgm:prSet presAssocID="{872D4880-48D2-4499-9AF9-426E71A848EC}" presName="hierChild4" presStyleCnt="0"/>
      <dgm:spPr/>
    </dgm:pt>
    <dgm:pt modelId="{DCE90879-034B-4E39-858C-A4A9328CEBD0}" type="pres">
      <dgm:prSet presAssocID="{872D4880-48D2-4499-9AF9-426E71A848EC}" presName="hierChild5" presStyleCnt="0"/>
      <dgm:spPr/>
    </dgm:pt>
    <dgm:pt modelId="{3C6277C2-36CF-453F-9844-F7B5B66062D3}" type="pres">
      <dgm:prSet presAssocID="{7022CB36-2DA1-4CF2-ACBA-5345FA769AB6}" presName="Name64" presStyleLbl="parChTrans1D2" presStyleIdx="2" presStyleCnt="3"/>
      <dgm:spPr/>
    </dgm:pt>
    <dgm:pt modelId="{5499A599-881B-4157-B542-2039B04A48A1}" type="pres">
      <dgm:prSet presAssocID="{CF5FF14A-3089-4807-BBF6-5FD0D5A6B851}" presName="hierRoot2" presStyleCnt="0">
        <dgm:presLayoutVars>
          <dgm:hierBranch val="init"/>
        </dgm:presLayoutVars>
      </dgm:prSet>
      <dgm:spPr/>
    </dgm:pt>
    <dgm:pt modelId="{E3FAD92E-C719-4BD4-867B-B9EC0B8E403B}" type="pres">
      <dgm:prSet presAssocID="{CF5FF14A-3089-4807-BBF6-5FD0D5A6B851}" presName="rootComposite" presStyleCnt="0"/>
      <dgm:spPr/>
    </dgm:pt>
    <dgm:pt modelId="{93B79043-DD47-4FDE-840B-E64DD0C94F55}" type="pres">
      <dgm:prSet presAssocID="{CF5FF14A-3089-4807-BBF6-5FD0D5A6B851}" presName="rootText" presStyleLbl="node2" presStyleIdx="2" presStyleCnt="3">
        <dgm:presLayoutVars>
          <dgm:chPref val="3"/>
        </dgm:presLayoutVars>
      </dgm:prSet>
      <dgm:spPr/>
    </dgm:pt>
    <dgm:pt modelId="{654693A4-4A64-4F3F-87F8-1CF3B16F3502}" type="pres">
      <dgm:prSet presAssocID="{CF5FF14A-3089-4807-BBF6-5FD0D5A6B851}" presName="rootConnector" presStyleLbl="node2" presStyleIdx="2" presStyleCnt="3"/>
      <dgm:spPr/>
    </dgm:pt>
    <dgm:pt modelId="{7A78491A-F7C5-454F-B8CF-5DBC6BD9B32E}" type="pres">
      <dgm:prSet presAssocID="{CF5FF14A-3089-4807-BBF6-5FD0D5A6B851}" presName="hierChild4" presStyleCnt="0"/>
      <dgm:spPr/>
    </dgm:pt>
    <dgm:pt modelId="{B6EAA8CA-E172-4C68-843B-5D847DE7DD57}" type="pres">
      <dgm:prSet presAssocID="{CF5FF14A-3089-4807-BBF6-5FD0D5A6B851}" presName="hierChild5" presStyleCnt="0"/>
      <dgm:spPr/>
    </dgm:pt>
    <dgm:pt modelId="{BA586092-B4A5-41CD-A974-6E8A0703670C}" type="pres">
      <dgm:prSet presAssocID="{0C3C2C2F-B4AC-49F5-9B62-6D0A0D26516A}" presName="hierChild3" presStyleCnt="0"/>
      <dgm:spPr/>
    </dgm:pt>
  </dgm:ptLst>
  <dgm:cxnLst>
    <dgm:cxn modelId="{393E3924-191D-4190-AF90-06A1B5EA2C6E}" type="presOf" srcId="{0C3C2C2F-B4AC-49F5-9B62-6D0A0D26516A}" destId="{881A61A8-13B5-4761-AA29-CD4860443F35}" srcOrd="1" destOrd="0" presId="urn:microsoft.com/office/officeart/2009/3/layout/HorizontalOrganizationChart"/>
    <dgm:cxn modelId="{571D7B61-31DB-408F-A24B-D3D22168D82E}" type="presOf" srcId="{0C3C2C2F-B4AC-49F5-9B62-6D0A0D26516A}" destId="{8128BA53-4EFB-44FC-BEFB-B533F4483998}" srcOrd="0" destOrd="0" presId="urn:microsoft.com/office/officeart/2009/3/layout/HorizontalOrganizationChart"/>
    <dgm:cxn modelId="{D0A4DC42-2AE4-4C51-9889-AA7D69758EC8}" type="presOf" srcId="{4297DABA-739F-478B-B5C1-66A1299FA635}" destId="{89D9F544-6B43-4052-B72F-552BD59116F2}" srcOrd="0" destOrd="0" presId="urn:microsoft.com/office/officeart/2009/3/layout/HorizontalOrganizationChart"/>
    <dgm:cxn modelId="{4298AF64-8285-4E96-A075-8C772283F7CD}" type="presOf" srcId="{B2CE6DEC-D425-4092-83A1-BA8F8C97C099}" destId="{BDE088D1-09B9-47DD-BD44-279B6CEBEDFA}" srcOrd="0" destOrd="0" presId="urn:microsoft.com/office/officeart/2009/3/layout/HorizontalOrganizationChart"/>
    <dgm:cxn modelId="{00A58E48-7FFB-4480-8933-360CB66A19BE}" srcId="{B2CE6DEC-D425-4092-83A1-BA8F8C97C099}" destId="{3CA3CF8F-D5C5-475B-A078-B6B58D78E24E}" srcOrd="0" destOrd="0" parTransId="{18060D8C-B913-4D89-AD6F-4B8A35B48AB7}" sibTransId="{0EAB485C-5115-4CC2-9037-1539AAA914F1}"/>
    <dgm:cxn modelId="{D0958E4C-E997-4BC5-8ED2-D334E283FD86}" type="presOf" srcId="{3CA3CF8F-D5C5-475B-A078-B6B58D78E24E}" destId="{2BF20641-FE2B-4C28-A5D1-3F789D6B6F0C}" srcOrd="0" destOrd="0" presId="urn:microsoft.com/office/officeart/2009/3/layout/HorizontalOrganizationChart"/>
    <dgm:cxn modelId="{663C7252-063B-45E3-9529-08F129831159}" srcId="{77958877-88C5-438E-AEB1-A91C0AF73D71}" destId="{0C3C2C2F-B4AC-49F5-9B62-6D0A0D26516A}" srcOrd="0" destOrd="0" parTransId="{F2B0FF6B-A640-4FE0-BDEC-C2B35ED095AE}" sibTransId="{157982CA-5A3C-42FD-8694-B286BF758E71}"/>
    <dgm:cxn modelId="{8F189F81-E799-46BE-A862-01A5424A6586}" type="presOf" srcId="{3CA3CF8F-D5C5-475B-A078-B6B58D78E24E}" destId="{5000EE79-F55A-466D-9F33-32DF463BB9AF}" srcOrd="1" destOrd="0" presId="urn:microsoft.com/office/officeart/2009/3/layout/HorizontalOrganizationChart"/>
    <dgm:cxn modelId="{49172390-B7AB-48DD-8AD8-E50673807290}" type="presOf" srcId="{18060D8C-B913-4D89-AD6F-4B8A35B48AB7}" destId="{176F6D13-594E-49A8-A3AA-12B6C3DE150C}" srcOrd="0" destOrd="0" presId="urn:microsoft.com/office/officeart/2009/3/layout/HorizontalOrganizationChart"/>
    <dgm:cxn modelId="{EE6C5A9A-0878-4C8F-8F28-20E0B12110BE}" srcId="{0C3C2C2F-B4AC-49F5-9B62-6D0A0D26516A}" destId="{CF5FF14A-3089-4807-BBF6-5FD0D5A6B851}" srcOrd="2" destOrd="0" parTransId="{7022CB36-2DA1-4CF2-ACBA-5345FA769AB6}" sibTransId="{CA5B27C8-873E-4DD4-9F31-854A8D068A2E}"/>
    <dgm:cxn modelId="{9705BB9E-37F0-4B0F-82E9-E8B9DABFE984}" type="presOf" srcId="{77958877-88C5-438E-AEB1-A91C0AF73D71}" destId="{49D0DCD7-8C2E-4A05-A9AA-9F02E313C6A2}" srcOrd="0" destOrd="0" presId="urn:microsoft.com/office/officeart/2009/3/layout/HorizontalOrganizationChart"/>
    <dgm:cxn modelId="{11DADEAB-5F50-4780-B453-08C17A13850F}" type="presOf" srcId="{CF5FF14A-3089-4807-BBF6-5FD0D5A6B851}" destId="{654693A4-4A64-4F3F-87F8-1CF3B16F3502}" srcOrd="1" destOrd="0" presId="urn:microsoft.com/office/officeart/2009/3/layout/HorizontalOrganizationChart"/>
    <dgm:cxn modelId="{4A331CB5-A27C-489D-8234-19DBE03D3F39}" srcId="{0C3C2C2F-B4AC-49F5-9B62-6D0A0D26516A}" destId="{B2CE6DEC-D425-4092-83A1-BA8F8C97C099}" srcOrd="0" destOrd="0" parTransId="{63774154-C708-4E6D-8401-97CF921E5A12}" sibTransId="{E9660667-8EC4-49E7-A212-D31947094C12}"/>
    <dgm:cxn modelId="{964601C2-6A79-4C4B-AF87-8705776C2F80}" srcId="{0C3C2C2F-B4AC-49F5-9B62-6D0A0D26516A}" destId="{872D4880-48D2-4499-9AF9-426E71A848EC}" srcOrd="1" destOrd="0" parTransId="{4297DABA-739F-478B-B5C1-66A1299FA635}" sibTransId="{ABE61574-43DB-4F55-91C1-39CE59545427}"/>
    <dgm:cxn modelId="{207798C2-F7A9-42E8-9B20-9094C9261FAE}" type="presOf" srcId="{63774154-C708-4E6D-8401-97CF921E5A12}" destId="{4624962E-FF71-467D-B84A-FB5A6FF80176}" srcOrd="0" destOrd="0" presId="urn:microsoft.com/office/officeart/2009/3/layout/HorizontalOrganizationChart"/>
    <dgm:cxn modelId="{B3C1E8C3-96CA-4CA6-A194-F947539E1287}" type="presOf" srcId="{CF5FF14A-3089-4807-BBF6-5FD0D5A6B851}" destId="{93B79043-DD47-4FDE-840B-E64DD0C94F55}" srcOrd="0" destOrd="0" presId="urn:microsoft.com/office/officeart/2009/3/layout/HorizontalOrganizationChart"/>
    <dgm:cxn modelId="{C5B589DD-37F4-4E96-8CA1-37308D3D22A3}" type="presOf" srcId="{7022CB36-2DA1-4CF2-ACBA-5345FA769AB6}" destId="{3C6277C2-36CF-453F-9844-F7B5B66062D3}" srcOrd="0" destOrd="0" presId="urn:microsoft.com/office/officeart/2009/3/layout/HorizontalOrganizationChart"/>
    <dgm:cxn modelId="{7A541FE2-90B6-4EC2-B3AD-24D66F9D19C8}" type="presOf" srcId="{872D4880-48D2-4499-9AF9-426E71A848EC}" destId="{CC7AEFEE-F1A7-4140-A1A7-F437AF5CDD75}" srcOrd="1" destOrd="0" presId="urn:microsoft.com/office/officeart/2009/3/layout/HorizontalOrganizationChart"/>
    <dgm:cxn modelId="{3E4A09EE-57F9-4FC0-BC17-397B4EE58CB1}" type="presOf" srcId="{872D4880-48D2-4499-9AF9-426E71A848EC}" destId="{97E927F8-DEED-4CB8-9B48-D26ADF00ACB9}" srcOrd="0" destOrd="0" presId="urn:microsoft.com/office/officeart/2009/3/layout/HorizontalOrganizationChart"/>
    <dgm:cxn modelId="{BD431EF6-079E-4A2E-9337-FD08E4EC176A}" type="presOf" srcId="{B2CE6DEC-D425-4092-83A1-BA8F8C97C099}" destId="{F9E5735E-4E7C-40F8-99E8-CC9BB0D9E445}" srcOrd="1" destOrd="0" presId="urn:microsoft.com/office/officeart/2009/3/layout/HorizontalOrganizationChart"/>
    <dgm:cxn modelId="{79AE50ED-E56A-4F1B-ADE2-03ECF883E628}" type="presParOf" srcId="{49D0DCD7-8C2E-4A05-A9AA-9F02E313C6A2}" destId="{347AB37D-E03D-4576-AA71-0803B375832B}" srcOrd="0" destOrd="0" presId="urn:microsoft.com/office/officeart/2009/3/layout/HorizontalOrganizationChart"/>
    <dgm:cxn modelId="{D1DCE797-69EB-4B3F-AF27-33A0BBA28FE7}" type="presParOf" srcId="{347AB37D-E03D-4576-AA71-0803B375832B}" destId="{E92D694F-9530-4B46-ADCE-EF1B75187D16}" srcOrd="0" destOrd="0" presId="urn:microsoft.com/office/officeart/2009/3/layout/HorizontalOrganizationChart"/>
    <dgm:cxn modelId="{6B482FE8-67BE-48E7-9E3F-31FB71CF9519}" type="presParOf" srcId="{E92D694F-9530-4B46-ADCE-EF1B75187D16}" destId="{8128BA53-4EFB-44FC-BEFB-B533F4483998}" srcOrd="0" destOrd="0" presId="urn:microsoft.com/office/officeart/2009/3/layout/HorizontalOrganizationChart"/>
    <dgm:cxn modelId="{8775B895-2BBC-43BB-B57B-F2BABAA1794F}" type="presParOf" srcId="{E92D694F-9530-4B46-ADCE-EF1B75187D16}" destId="{881A61A8-13B5-4761-AA29-CD4860443F35}" srcOrd="1" destOrd="0" presId="urn:microsoft.com/office/officeart/2009/3/layout/HorizontalOrganizationChart"/>
    <dgm:cxn modelId="{F1D7EC56-6B02-4A18-AAB9-1CAA607D6FC9}" type="presParOf" srcId="{347AB37D-E03D-4576-AA71-0803B375832B}" destId="{63595E75-1A15-47A6-9CB7-7348D10D70F4}" srcOrd="1" destOrd="0" presId="urn:microsoft.com/office/officeart/2009/3/layout/HorizontalOrganizationChart"/>
    <dgm:cxn modelId="{82230261-99C1-4F80-BE2E-99D93122F492}" type="presParOf" srcId="{63595E75-1A15-47A6-9CB7-7348D10D70F4}" destId="{4624962E-FF71-467D-B84A-FB5A6FF80176}" srcOrd="0" destOrd="0" presId="urn:microsoft.com/office/officeart/2009/3/layout/HorizontalOrganizationChart"/>
    <dgm:cxn modelId="{437EF120-384A-4833-A6F5-EE2801C50201}" type="presParOf" srcId="{63595E75-1A15-47A6-9CB7-7348D10D70F4}" destId="{E831AB93-DB5C-4954-84B4-16C773583FEB}" srcOrd="1" destOrd="0" presId="urn:microsoft.com/office/officeart/2009/3/layout/HorizontalOrganizationChart"/>
    <dgm:cxn modelId="{29218961-86D3-4898-AEAA-5033E03DB007}" type="presParOf" srcId="{E831AB93-DB5C-4954-84B4-16C773583FEB}" destId="{5D5F66E3-1E25-4491-80DD-0CDF9E43DE9C}" srcOrd="0" destOrd="0" presId="urn:microsoft.com/office/officeart/2009/3/layout/HorizontalOrganizationChart"/>
    <dgm:cxn modelId="{BB44B11A-38E0-4C9D-9A4A-F3BAFD1B480B}" type="presParOf" srcId="{5D5F66E3-1E25-4491-80DD-0CDF9E43DE9C}" destId="{BDE088D1-09B9-47DD-BD44-279B6CEBEDFA}" srcOrd="0" destOrd="0" presId="urn:microsoft.com/office/officeart/2009/3/layout/HorizontalOrganizationChart"/>
    <dgm:cxn modelId="{350D11BB-E525-460B-A004-0B3645F76A28}" type="presParOf" srcId="{5D5F66E3-1E25-4491-80DD-0CDF9E43DE9C}" destId="{F9E5735E-4E7C-40F8-99E8-CC9BB0D9E445}" srcOrd="1" destOrd="0" presId="urn:microsoft.com/office/officeart/2009/3/layout/HorizontalOrganizationChart"/>
    <dgm:cxn modelId="{F3BB8F40-B12A-4E5E-B36F-381E38346A66}" type="presParOf" srcId="{E831AB93-DB5C-4954-84B4-16C773583FEB}" destId="{1125B032-7EE4-49DF-8DCF-C8D6CFF3A68C}" srcOrd="1" destOrd="0" presId="urn:microsoft.com/office/officeart/2009/3/layout/HorizontalOrganizationChart"/>
    <dgm:cxn modelId="{11E50C2C-3E9E-4BFF-914F-9B28D455566D}" type="presParOf" srcId="{1125B032-7EE4-49DF-8DCF-C8D6CFF3A68C}" destId="{176F6D13-594E-49A8-A3AA-12B6C3DE150C}" srcOrd="0" destOrd="0" presId="urn:microsoft.com/office/officeart/2009/3/layout/HorizontalOrganizationChart"/>
    <dgm:cxn modelId="{659B098E-6E48-49D2-B6CB-25C489321758}" type="presParOf" srcId="{1125B032-7EE4-49DF-8DCF-C8D6CFF3A68C}" destId="{D66D353B-CCA0-45DA-B4A5-671ECE600237}" srcOrd="1" destOrd="0" presId="urn:microsoft.com/office/officeart/2009/3/layout/HorizontalOrganizationChart"/>
    <dgm:cxn modelId="{C3438CA1-BC3E-469A-A4CB-FDCE4143ECE3}" type="presParOf" srcId="{D66D353B-CCA0-45DA-B4A5-671ECE600237}" destId="{949871F9-AEA2-4A50-AB73-53FA598D2B79}" srcOrd="0" destOrd="0" presId="urn:microsoft.com/office/officeart/2009/3/layout/HorizontalOrganizationChart"/>
    <dgm:cxn modelId="{4FD08026-3FEE-4F8D-A7C1-567F49AE4370}" type="presParOf" srcId="{949871F9-AEA2-4A50-AB73-53FA598D2B79}" destId="{2BF20641-FE2B-4C28-A5D1-3F789D6B6F0C}" srcOrd="0" destOrd="0" presId="urn:microsoft.com/office/officeart/2009/3/layout/HorizontalOrganizationChart"/>
    <dgm:cxn modelId="{8FE114E0-FB8C-4790-ACBB-0C7CE3172980}" type="presParOf" srcId="{949871F9-AEA2-4A50-AB73-53FA598D2B79}" destId="{5000EE79-F55A-466D-9F33-32DF463BB9AF}" srcOrd="1" destOrd="0" presId="urn:microsoft.com/office/officeart/2009/3/layout/HorizontalOrganizationChart"/>
    <dgm:cxn modelId="{8A448D01-54C1-4EC6-A282-F5C7F44A76AC}" type="presParOf" srcId="{D66D353B-CCA0-45DA-B4A5-671ECE600237}" destId="{61066D47-BECF-4A4D-9AA0-411D0FE65949}" srcOrd="1" destOrd="0" presId="urn:microsoft.com/office/officeart/2009/3/layout/HorizontalOrganizationChart"/>
    <dgm:cxn modelId="{ECFDB6BF-5726-4C54-8BF7-81D7991C9A0B}" type="presParOf" srcId="{D66D353B-CCA0-45DA-B4A5-671ECE600237}" destId="{0C42BBA0-3FD0-4169-A221-A2571FA9D896}" srcOrd="2" destOrd="0" presId="urn:microsoft.com/office/officeart/2009/3/layout/HorizontalOrganizationChart"/>
    <dgm:cxn modelId="{391B2AF2-18E3-40C7-A0E1-6EB39121C25A}" type="presParOf" srcId="{E831AB93-DB5C-4954-84B4-16C773583FEB}" destId="{92E6E4D5-1194-4EDA-8269-8B5798594A5A}" srcOrd="2" destOrd="0" presId="urn:microsoft.com/office/officeart/2009/3/layout/HorizontalOrganizationChart"/>
    <dgm:cxn modelId="{761928F9-C919-4423-B799-7D5A1F35F0FA}" type="presParOf" srcId="{63595E75-1A15-47A6-9CB7-7348D10D70F4}" destId="{89D9F544-6B43-4052-B72F-552BD59116F2}" srcOrd="2" destOrd="0" presId="urn:microsoft.com/office/officeart/2009/3/layout/HorizontalOrganizationChart"/>
    <dgm:cxn modelId="{7F20F878-5FB8-4E67-843C-6BA6DA3CBAAE}" type="presParOf" srcId="{63595E75-1A15-47A6-9CB7-7348D10D70F4}" destId="{3421A75F-F1DD-4F7B-8197-8521E48F03BA}" srcOrd="3" destOrd="0" presId="urn:microsoft.com/office/officeart/2009/3/layout/HorizontalOrganizationChart"/>
    <dgm:cxn modelId="{C003ED99-9044-4584-819D-E08CAAF5BE7A}" type="presParOf" srcId="{3421A75F-F1DD-4F7B-8197-8521E48F03BA}" destId="{6823E004-7598-4CC3-A5C8-18DB7D7792BD}" srcOrd="0" destOrd="0" presId="urn:microsoft.com/office/officeart/2009/3/layout/HorizontalOrganizationChart"/>
    <dgm:cxn modelId="{936ABF0F-EE1B-49FA-B3DB-D67E4C19E88D}" type="presParOf" srcId="{6823E004-7598-4CC3-A5C8-18DB7D7792BD}" destId="{97E927F8-DEED-4CB8-9B48-D26ADF00ACB9}" srcOrd="0" destOrd="0" presId="urn:microsoft.com/office/officeart/2009/3/layout/HorizontalOrganizationChart"/>
    <dgm:cxn modelId="{2F7E6509-6BA1-4045-80D1-890600635E4E}" type="presParOf" srcId="{6823E004-7598-4CC3-A5C8-18DB7D7792BD}" destId="{CC7AEFEE-F1A7-4140-A1A7-F437AF5CDD75}" srcOrd="1" destOrd="0" presId="urn:microsoft.com/office/officeart/2009/3/layout/HorizontalOrganizationChart"/>
    <dgm:cxn modelId="{D18B2EA7-F37A-4204-8A81-BA29846A5864}" type="presParOf" srcId="{3421A75F-F1DD-4F7B-8197-8521E48F03BA}" destId="{B27C85A4-5506-4264-B86F-23D034DFEE4A}" srcOrd="1" destOrd="0" presId="urn:microsoft.com/office/officeart/2009/3/layout/HorizontalOrganizationChart"/>
    <dgm:cxn modelId="{BCDD5588-D5F3-4A39-AD7A-DE6602478F61}" type="presParOf" srcId="{3421A75F-F1DD-4F7B-8197-8521E48F03BA}" destId="{DCE90879-034B-4E39-858C-A4A9328CEBD0}" srcOrd="2" destOrd="0" presId="urn:microsoft.com/office/officeart/2009/3/layout/HorizontalOrganizationChart"/>
    <dgm:cxn modelId="{6CB3D8B4-A66F-4A4A-B9F1-35C381A1502C}" type="presParOf" srcId="{63595E75-1A15-47A6-9CB7-7348D10D70F4}" destId="{3C6277C2-36CF-453F-9844-F7B5B66062D3}" srcOrd="4" destOrd="0" presId="urn:microsoft.com/office/officeart/2009/3/layout/HorizontalOrganizationChart"/>
    <dgm:cxn modelId="{94EBFCA3-9FBE-41E1-BF4A-501B8A4015A4}" type="presParOf" srcId="{63595E75-1A15-47A6-9CB7-7348D10D70F4}" destId="{5499A599-881B-4157-B542-2039B04A48A1}" srcOrd="5" destOrd="0" presId="urn:microsoft.com/office/officeart/2009/3/layout/HorizontalOrganizationChart"/>
    <dgm:cxn modelId="{45E6057B-C3AF-450D-B89E-CC3BF7A92692}" type="presParOf" srcId="{5499A599-881B-4157-B542-2039B04A48A1}" destId="{E3FAD92E-C719-4BD4-867B-B9EC0B8E403B}" srcOrd="0" destOrd="0" presId="urn:microsoft.com/office/officeart/2009/3/layout/HorizontalOrganizationChart"/>
    <dgm:cxn modelId="{8D1E4F5F-506F-4EA5-A7FF-1CD289B9FF06}" type="presParOf" srcId="{E3FAD92E-C719-4BD4-867B-B9EC0B8E403B}" destId="{93B79043-DD47-4FDE-840B-E64DD0C94F55}" srcOrd="0" destOrd="0" presId="urn:microsoft.com/office/officeart/2009/3/layout/HorizontalOrganizationChart"/>
    <dgm:cxn modelId="{82CB5D9B-F996-46B5-8F18-AE06885D8745}" type="presParOf" srcId="{E3FAD92E-C719-4BD4-867B-B9EC0B8E403B}" destId="{654693A4-4A64-4F3F-87F8-1CF3B16F3502}" srcOrd="1" destOrd="0" presId="urn:microsoft.com/office/officeart/2009/3/layout/HorizontalOrganizationChart"/>
    <dgm:cxn modelId="{343E3574-FDBE-4687-BD5A-117BA05CC9D4}" type="presParOf" srcId="{5499A599-881B-4157-B542-2039B04A48A1}" destId="{7A78491A-F7C5-454F-B8CF-5DBC6BD9B32E}" srcOrd="1" destOrd="0" presId="urn:microsoft.com/office/officeart/2009/3/layout/HorizontalOrganizationChart"/>
    <dgm:cxn modelId="{54953C04-B684-433B-9EF3-854A01E7DD53}" type="presParOf" srcId="{5499A599-881B-4157-B542-2039B04A48A1}" destId="{B6EAA8CA-E172-4C68-843B-5D847DE7DD57}" srcOrd="2" destOrd="0" presId="urn:microsoft.com/office/officeart/2009/3/layout/HorizontalOrganizationChart"/>
    <dgm:cxn modelId="{9AA08DEE-E6B2-42F9-B8C7-DB713F77CA19}" type="presParOf" srcId="{347AB37D-E03D-4576-AA71-0803B375832B}" destId="{BA586092-B4A5-41CD-A974-6E8A0703670C}" srcOrd="2" destOrd="0" presId="urn:microsoft.com/office/officeart/2009/3/layout/HorizontalOrganizationChar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5E3E06-B1DD-4AF8-988E-3FC8A13FF9E6}"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zh-CN" altLang="en-US"/>
        </a:p>
      </dgm:t>
    </dgm:pt>
    <dgm:pt modelId="{F7A2921E-D4C1-4E6B-BD45-1A565A7746A1}">
      <dgm:prSet/>
      <dgm:spPr/>
      <dgm:t>
        <a:bodyPr/>
        <a:lstStyle/>
        <a:p>
          <a:pPr rtl="0"/>
          <a:r>
            <a:rPr lang="zh-CN" dirty="0"/>
            <a:t>序列</a:t>
          </a:r>
        </a:p>
      </dgm:t>
    </dgm:pt>
    <dgm:pt modelId="{E985EB54-3F0F-40C6-8779-36C44209FF01}" type="parTrans" cxnId="{8C4EDA8C-4381-4115-A865-D7ABD94611A4}">
      <dgm:prSet/>
      <dgm:spPr/>
      <dgm:t>
        <a:bodyPr/>
        <a:lstStyle/>
        <a:p>
          <a:endParaRPr lang="zh-CN" altLang="en-US"/>
        </a:p>
      </dgm:t>
    </dgm:pt>
    <dgm:pt modelId="{60C98D0C-12B2-4DD1-9332-8D1440267461}" type="sibTrans" cxnId="{8C4EDA8C-4381-4115-A865-D7ABD94611A4}">
      <dgm:prSet/>
      <dgm:spPr/>
      <dgm:t>
        <a:bodyPr/>
        <a:lstStyle/>
        <a:p>
          <a:endParaRPr lang="zh-CN" altLang="en-US"/>
        </a:p>
      </dgm:t>
    </dgm:pt>
    <dgm:pt modelId="{BC1350C4-FEC7-4AC4-B7AF-70388699A712}">
      <dgm:prSet/>
      <dgm:spPr/>
      <dgm:t>
        <a:bodyPr/>
        <a:lstStyle/>
        <a:p>
          <a:pPr rtl="0"/>
          <a:r>
            <a:rPr lang="zh-CN" dirty="0"/>
            <a:t>树</a:t>
          </a:r>
        </a:p>
      </dgm:t>
    </dgm:pt>
    <dgm:pt modelId="{4EADCB53-2CD0-4F81-85F4-BEB9F0D80EA7}" type="parTrans" cxnId="{75B6623D-BB5D-4CB0-B495-B74319F425C6}">
      <dgm:prSet/>
      <dgm:spPr/>
      <dgm:t>
        <a:bodyPr/>
        <a:lstStyle/>
        <a:p>
          <a:endParaRPr lang="zh-CN" altLang="en-US"/>
        </a:p>
      </dgm:t>
    </dgm:pt>
    <dgm:pt modelId="{EE402DE9-69F5-4D8E-A796-AB3ED875C95D}" type="sibTrans" cxnId="{75B6623D-BB5D-4CB0-B495-B74319F425C6}">
      <dgm:prSet/>
      <dgm:spPr/>
      <dgm:t>
        <a:bodyPr/>
        <a:lstStyle/>
        <a:p>
          <a:endParaRPr lang="zh-CN" altLang="en-US"/>
        </a:p>
      </dgm:t>
    </dgm:pt>
    <dgm:pt modelId="{6EEA77EA-E81C-46A6-A12F-1010836853B7}">
      <dgm:prSet/>
      <dgm:spPr/>
      <dgm:t>
        <a:bodyPr/>
        <a:lstStyle/>
        <a:p>
          <a:pPr rtl="0"/>
          <a:r>
            <a:rPr lang="zh-CN" dirty="0"/>
            <a:t>图</a:t>
          </a:r>
        </a:p>
      </dgm:t>
    </dgm:pt>
    <dgm:pt modelId="{C931D263-F34B-47BF-B61B-1A1DA1276C0E}" type="parTrans" cxnId="{ED23733F-2CA1-49C6-BF3B-C0F318674991}">
      <dgm:prSet/>
      <dgm:spPr/>
      <dgm:t>
        <a:bodyPr/>
        <a:lstStyle/>
        <a:p>
          <a:endParaRPr lang="zh-CN" altLang="en-US"/>
        </a:p>
      </dgm:t>
    </dgm:pt>
    <dgm:pt modelId="{9403ECFC-D0B9-4A62-8BAC-FA5DF360DEC8}" type="sibTrans" cxnId="{ED23733F-2CA1-49C6-BF3B-C0F318674991}">
      <dgm:prSet/>
      <dgm:spPr/>
      <dgm:t>
        <a:bodyPr/>
        <a:lstStyle/>
        <a:p>
          <a:endParaRPr lang="zh-CN" altLang="en-US"/>
        </a:p>
      </dgm:t>
    </dgm:pt>
    <dgm:pt modelId="{E2CCFD2F-EF6D-467E-A7EF-149BA3F24396}">
      <dgm:prSet/>
      <dgm:spPr/>
      <dgm:t>
        <a:bodyPr/>
        <a:lstStyle/>
        <a:p>
          <a:pPr rtl="0"/>
          <a:r>
            <a:rPr lang="zh-CN" altLang="en-US" dirty="0"/>
            <a:t>循环神经网络</a:t>
          </a:r>
          <a:endParaRPr lang="zh-CN" dirty="0"/>
        </a:p>
      </dgm:t>
    </dgm:pt>
    <dgm:pt modelId="{7DAEDC44-81A9-4298-BBBD-5ED82C79526F}" type="parTrans" cxnId="{8B583BFE-EB1F-47A7-8C49-D7BCAF68C9B8}">
      <dgm:prSet/>
      <dgm:spPr/>
    </dgm:pt>
    <dgm:pt modelId="{FC150E06-FEF5-4924-B476-46D117A32A01}" type="sibTrans" cxnId="{8B583BFE-EB1F-47A7-8C49-D7BCAF68C9B8}">
      <dgm:prSet/>
      <dgm:spPr/>
    </dgm:pt>
    <dgm:pt modelId="{D075F1F9-0F02-40B9-AB47-A95C607D76E3}">
      <dgm:prSet/>
      <dgm:spPr/>
      <dgm:t>
        <a:bodyPr/>
        <a:lstStyle/>
        <a:p>
          <a:pPr rtl="0"/>
          <a:r>
            <a:rPr lang="zh-CN" altLang="en-US" dirty="0"/>
            <a:t>递归神经网络</a:t>
          </a:r>
          <a:endParaRPr lang="zh-CN" dirty="0"/>
        </a:p>
      </dgm:t>
    </dgm:pt>
    <dgm:pt modelId="{EAEA76DD-70C3-4B47-BF42-358575226B95}" type="parTrans" cxnId="{479BD2C8-CD36-4A82-9808-647065EEF3B1}">
      <dgm:prSet/>
      <dgm:spPr/>
    </dgm:pt>
    <dgm:pt modelId="{34D94308-547B-40FE-A56A-4E87249448F0}" type="sibTrans" cxnId="{479BD2C8-CD36-4A82-9808-647065EEF3B1}">
      <dgm:prSet/>
      <dgm:spPr/>
    </dgm:pt>
    <dgm:pt modelId="{33A8ABAE-0C87-4ED8-943A-E02F661069DE}">
      <dgm:prSet/>
      <dgm:spPr/>
      <dgm:t>
        <a:bodyPr/>
        <a:lstStyle/>
        <a:p>
          <a:pPr rtl="0"/>
          <a:r>
            <a:rPr lang="zh-CN" altLang="en-US" dirty="0"/>
            <a:t>图网络</a:t>
          </a:r>
          <a:endParaRPr lang="zh-CN" dirty="0"/>
        </a:p>
      </dgm:t>
    </dgm:pt>
    <dgm:pt modelId="{D9A7628D-E453-40BF-920F-63816FB24894}" type="parTrans" cxnId="{657A24DA-CF77-4AC1-98DD-2060C7E25881}">
      <dgm:prSet/>
      <dgm:spPr/>
    </dgm:pt>
    <dgm:pt modelId="{30A9471D-8276-4F7D-91F9-C12CB05CFDEE}" type="sibTrans" cxnId="{657A24DA-CF77-4AC1-98DD-2060C7E25881}">
      <dgm:prSet/>
      <dgm:spPr/>
    </dgm:pt>
    <dgm:pt modelId="{CBFECEB6-76B7-48C4-BA22-AF46D09B4DD5}" type="pres">
      <dgm:prSet presAssocID="{DB5E3E06-B1DD-4AF8-988E-3FC8A13FF9E6}" presName="Name0" presStyleCnt="0">
        <dgm:presLayoutVars>
          <dgm:chMax val="7"/>
          <dgm:chPref val="7"/>
          <dgm:dir/>
          <dgm:animLvl val="lvl"/>
        </dgm:presLayoutVars>
      </dgm:prSet>
      <dgm:spPr/>
    </dgm:pt>
    <dgm:pt modelId="{FD68D00A-9E86-49A4-93BA-28304B6E9B5B}" type="pres">
      <dgm:prSet presAssocID="{F7A2921E-D4C1-4E6B-BD45-1A565A7746A1}" presName="Accent1" presStyleCnt="0"/>
      <dgm:spPr/>
    </dgm:pt>
    <dgm:pt modelId="{B8CD6170-0A00-4FCF-9885-8AD685B96354}" type="pres">
      <dgm:prSet presAssocID="{F7A2921E-D4C1-4E6B-BD45-1A565A7746A1}" presName="Accent" presStyleLbl="node1" presStyleIdx="0" presStyleCnt="3"/>
      <dgm:spPr/>
    </dgm:pt>
    <dgm:pt modelId="{ACD4E447-0EB9-4A99-9273-4FEF8F978891}" type="pres">
      <dgm:prSet presAssocID="{F7A2921E-D4C1-4E6B-BD45-1A565A7746A1}" presName="Child1" presStyleLbl="revTx" presStyleIdx="0" presStyleCnt="6">
        <dgm:presLayoutVars>
          <dgm:chMax val="0"/>
          <dgm:chPref val="0"/>
          <dgm:bulletEnabled val="1"/>
        </dgm:presLayoutVars>
      </dgm:prSet>
      <dgm:spPr/>
    </dgm:pt>
    <dgm:pt modelId="{BD30E5A5-6F0E-4424-8A75-B6224A7E8086}" type="pres">
      <dgm:prSet presAssocID="{F7A2921E-D4C1-4E6B-BD45-1A565A7746A1}" presName="Parent1" presStyleLbl="revTx" presStyleIdx="1" presStyleCnt="6">
        <dgm:presLayoutVars>
          <dgm:chMax val="1"/>
          <dgm:chPref val="1"/>
          <dgm:bulletEnabled val="1"/>
        </dgm:presLayoutVars>
      </dgm:prSet>
      <dgm:spPr/>
    </dgm:pt>
    <dgm:pt modelId="{D9729198-72EB-48B6-9CDB-AFA85992ECEC}" type="pres">
      <dgm:prSet presAssocID="{BC1350C4-FEC7-4AC4-B7AF-70388699A712}" presName="Accent2" presStyleCnt="0"/>
      <dgm:spPr/>
    </dgm:pt>
    <dgm:pt modelId="{13A31C1D-BDB1-433C-9F82-583B80122AB5}" type="pres">
      <dgm:prSet presAssocID="{BC1350C4-FEC7-4AC4-B7AF-70388699A712}" presName="Accent" presStyleLbl="node1" presStyleIdx="1" presStyleCnt="3"/>
      <dgm:spPr/>
    </dgm:pt>
    <dgm:pt modelId="{081FE678-7C92-437C-9A0C-CC4D61B89858}" type="pres">
      <dgm:prSet presAssocID="{BC1350C4-FEC7-4AC4-B7AF-70388699A712}" presName="Child2" presStyleLbl="revTx" presStyleIdx="2" presStyleCnt="6">
        <dgm:presLayoutVars>
          <dgm:chMax val="0"/>
          <dgm:chPref val="0"/>
          <dgm:bulletEnabled val="1"/>
        </dgm:presLayoutVars>
      </dgm:prSet>
      <dgm:spPr/>
    </dgm:pt>
    <dgm:pt modelId="{CE7E0C54-561E-4144-A66D-146F01AAE85E}" type="pres">
      <dgm:prSet presAssocID="{BC1350C4-FEC7-4AC4-B7AF-70388699A712}" presName="Parent2" presStyleLbl="revTx" presStyleIdx="3" presStyleCnt="6">
        <dgm:presLayoutVars>
          <dgm:chMax val="1"/>
          <dgm:chPref val="1"/>
          <dgm:bulletEnabled val="1"/>
        </dgm:presLayoutVars>
      </dgm:prSet>
      <dgm:spPr/>
    </dgm:pt>
    <dgm:pt modelId="{5FA2726F-09C9-45C2-994B-082AFFA01FBD}" type="pres">
      <dgm:prSet presAssocID="{6EEA77EA-E81C-46A6-A12F-1010836853B7}" presName="Accent3" presStyleCnt="0"/>
      <dgm:spPr/>
    </dgm:pt>
    <dgm:pt modelId="{8904B914-35CD-4CB2-8D5A-D63B4AAACDCE}" type="pres">
      <dgm:prSet presAssocID="{6EEA77EA-E81C-46A6-A12F-1010836853B7}" presName="Accent" presStyleLbl="node1" presStyleIdx="2" presStyleCnt="3"/>
      <dgm:spPr/>
    </dgm:pt>
    <dgm:pt modelId="{FEC4433E-05BE-42B8-89FD-1E8ACA1EFC3C}" type="pres">
      <dgm:prSet presAssocID="{6EEA77EA-E81C-46A6-A12F-1010836853B7}" presName="Child3" presStyleLbl="revTx" presStyleIdx="4" presStyleCnt="6">
        <dgm:presLayoutVars>
          <dgm:chMax val="0"/>
          <dgm:chPref val="0"/>
          <dgm:bulletEnabled val="1"/>
        </dgm:presLayoutVars>
      </dgm:prSet>
      <dgm:spPr/>
    </dgm:pt>
    <dgm:pt modelId="{1FA64D62-BFAA-4BB6-AF5C-2E6A3167A51F}" type="pres">
      <dgm:prSet presAssocID="{6EEA77EA-E81C-46A6-A12F-1010836853B7}" presName="Parent3" presStyleLbl="revTx" presStyleIdx="5" presStyleCnt="6">
        <dgm:presLayoutVars>
          <dgm:chMax val="1"/>
          <dgm:chPref val="1"/>
          <dgm:bulletEnabled val="1"/>
        </dgm:presLayoutVars>
      </dgm:prSet>
      <dgm:spPr/>
    </dgm:pt>
  </dgm:ptLst>
  <dgm:cxnLst>
    <dgm:cxn modelId="{7B651112-8EDC-4C9E-877C-AE485C31D3D1}" type="presOf" srcId="{33A8ABAE-0C87-4ED8-943A-E02F661069DE}" destId="{FEC4433E-05BE-42B8-89FD-1E8ACA1EFC3C}" srcOrd="0" destOrd="0" presId="urn:microsoft.com/office/officeart/2009/layout/CircleArrowProcess"/>
    <dgm:cxn modelId="{896D5729-8C5E-437A-928B-BCB3B35D0C06}" type="presOf" srcId="{F7A2921E-D4C1-4E6B-BD45-1A565A7746A1}" destId="{BD30E5A5-6F0E-4424-8A75-B6224A7E8086}" srcOrd="0" destOrd="0" presId="urn:microsoft.com/office/officeart/2009/layout/CircleArrowProcess"/>
    <dgm:cxn modelId="{75B6623D-BB5D-4CB0-B495-B74319F425C6}" srcId="{DB5E3E06-B1DD-4AF8-988E-3FC8A13FF9E6}" destId="{BC1350C4-FEC7-4AC4-B7AF-70388699A712}" srcOrd="1" destOrd="0" parTransId="{4EADCB53-2CD0-4F81-85F4-BEB9F0D80EA7}" sibTransId="{EE402DE9-69F5-4D8E-A796-AB3ED875C95D}"/>
    <dgm:cxn modelId="{ED23733F-2CA1-49C6-BF3B-C0F318674991}" srcId="{DB5E3E06-B1DD-4AF8-988E-3FC8A13FF9E6}" destId="{6EEA77EA-E81C-46A6-A12F-1010836853B7}" srcOrd="2" destOrd="0" parTransId="{C931D263-F34B-47BF-B61B-1A1DA1276C0E}" sibTransId="{9403ECFC-D0B9-4A62-8BAC-FA5DF360DEC8}"/>
    <dgm:cxn modelId="{1CB9BF5D-436C-43CB-90C5-C3CCE93F22D9}" type="presOf" srcId="{E2CCFD2F-EF6D-467E-A7EF-149BA3F24396}" destId="{ACD4E447-0EB9-4A99-9273-4FEF8F978891}" srcOrd="0" destOrd="0" presId="urn:microsoft.com/office/officeart/2009/layout/CircleArrowProcess"/>
    <dgm:cxn modelId="{FE8FAE73-CC7C-4A11-9EA8-F08E230DD997}" type="presOf" srcId="{DB5E3E06-B1DD-4AF8-988E-3FC8A13FF9E6}" destId="{CBFECEB6-76B7-48C4-BA22-AF46D09B4DD5}" srcOrd="0" destOrd="0" presId="urn:microsoft.com/office/officeart/2009/layout/CircleArrowProcess"/>
    <dgm:cxn modelId="{10EC3757-12FA-4E04-B9DE-6077F9CC049E}" type="presOf" srcId="{D075F1F9-0F02-40B9-AB47-A95C607D76E3}" destId="{081FE678-7C92-437C-9A0C-CC4D61B89858}" srcOrd="0" destOrd="0" presId="urn:microsoft.com/office/officeart/2009/layout/CircleArrowProcess"/>
    <dgm:cxn modelId="{8C4EDA8C-4381-4115-A865-D7ABD94611A4}" srcId="{DB5E3E06-B1DD-4AF8-988E-3FC8A13FF9E6}" destId="{F7A2921E-D4C1-4E6B-BD45-1A565A7746A1}" srcOrd="0" destOrd="0" parTransId="{E985EB54-3F0F-40C6-8779-36C44209FF01}" sibTransId="{60C98D0C-12B2-4DD1-9332-8D1440267461}"/>
    <dgm:cxn modelId="{479BD2C8-CD36-4A82-9808-647065EEF3B1}" srcId="{BC1350C4-FEC7-4AC4-B7AF-70388699A712}" destId="{D075F1F9-0F02-40B9-AB47-A95C607D76E3}" srcOrd="0" destOrd="0" parTransId="{EAEA76DD-70C3-4B47-BF42-358575226B95}" sibTransId="{34D94308-547B-40FE-A56A-4E87249448F0}"/>
    <dgm:cxn modelId="{1F48B5D4-DB38-4CEA-B47A-3275E43939FB}" type="presOf" srcId="{6EEA77EA-E81C-46A6-A12F-1010836853B7}" destId="{1FA64D62-BFAA-4BB6-AF5C-2E6A3167A51F}" srcOrd="0" destOrd="0" presId="urn:microsoft.com/office/officeart/2009/layout/CircleArrowProcess"/>
    <dgm:cxn modelId="{657A24DA-CF77-4AC1-98DD-2060C7E25881}" srcId="{6EEA77EA-E81C-46A6-A12F-1010836853B7}" destId="{33A8ABAE-0C87-4ED8-943A-E02F661069DE}" srcOrd="0" destOrd="0" parTransId="{D9A7628D-E453-40BF-920F-63816FB24894}" sibTransId="{30A9471D-8276-4F7D-91F9-C12CB05CFDEE}"/>
    <dgm:cxn modelId="{491CABF1-CFC1-4276-93AA-68376AC1C71F}" type="presOf" srcId="{BC1350C4-FEC7-4AC4-B7AF-70388699A712}" destId="{CE7E0C54-561E-4144-A66D-146F01AAE85E}" srcOrd="0" destOrd="0" presId="urn:microsoft.com/office/officeart/2009/layout/CircleArrowProcess"/>
    <dgm:cxn modelId="{8B583BFE-EB1F-47A7-8C49-D7BCAF68C9B8}" srcId="{F7A2921E-D4C1-4E6B-BD45-1A565A7746A1}" destId="{E2CCFD2F-EF6D-467E-A7EF-149BA3F24396}" srcOrd="0" destOrd="0" parTransId="{7DAEDC44-81A9-4298-BBBD-5ED82C79526F}" sibTransId="{FC150E06-FEF5-4924-B476-46D117A32A01}"/>
    <dgm:cxn modelId="{B14C1653-7158-45F0-8B32-C60824C86AB5}" type="presParOf" srcId="{CBFECEB6-76B7-48C4-BA22-AF46D09B4DD5}" destId="{FD68D00A-9E86-49A4-93BA-28304B6E9B5B}" srcOrd="0" destOrd="0" presId="urn:microsoft.com/office/officeart/2009/layout/CircleArrowProcess"/>
    <dgm:cxn modelId="{1855471F-D55E-420A-9477-45CFFFA595B6}" type="presParOf" srcId="{FD68D00A-9E86-49A4-93BA-28304B6E9B5B}" destId="{B8CD6170-0A00-4FCF-9885-8AD685B96354}" srcOrd="0" destOrd="0" presId="urn:microsoft.com/office/officeart/2009/layout/CircleArrowProcess"/>
    <dgm:cxn modelId="{1D443CF2-2AD9-4487-87BF-0291702025C1}" type="presParOf" srcId="{CBFECEB6-76B7-48C4-BA22-AF46D09B4DD5}" destId="{ACD4E447-0EB9-4A99-9273-4FEF8F978891}" srcOrd="1" destOrd="0" presId="urn:microsoft.com/office/officeart/2009/layout/CircleArrowProcess"/>
    <dgm:cxn modelId="{E2E0A960-D1C1-4D5A-AE84-0EED61245B71}" type="presParOf" srcId="{CBFECEB6-76B7-48C4-BA22-AF46D09B4DD5}" destId="{BD30E5A5-6F0E-4424-8A75-B6224A7E8086}" srcOrd="2" destOrd="0" presId="urn:microsoft.com/office/officeart/2009/layout/CircleArrowProcess"/>
    <dgm:cxn modelId="{90231FB1-B53C-4E06-A36B-21AB62B31A33}" type="presParOf" srcId="{CBFECEB6-76B7-48C4-BA22-AF46D09B4DD5}" destId="{D9729198-72EB-48B6-9CDB-AFA85992ECEC}" srcOrd="3" destOrd="0" presId="urn:microsoft.com/office/officeart/2009/layout/CircleArrowProcess"/>
    <dgm:cxn modelId="{B2974958-F74A-45B8-A173-7340F8925E06}" type="presParOf" srcId="{D9729198-72EB-48B6-9CDB-AFA85992ECEC}" destId="{13A31C1D-BDB1-433C-9F82-583B80122AB5}" srcOrd="0" destOrd="0" presId="urn:microsoft.com/office/officeart/2009/layout/CircleArrowProcess"/>
    <dgm:cxn modelId="{C8419E62-B2A7-4230-9A4D-79F7FB2EF341}" type="presParOf" srcId="{CBFECEB6-76B7-48C4-BA22-AF46D09B4DD5}" destId="{081FE678-7C92-437C-9A0C-CC4D61B89858}" srcOrd="4" destOrd="0" presId="urn:microsoft.com/office/officeart/2009/layout/CircleArrowProcess"/>
    <dgm:cxn modelId="{F5A8D4EE-4B9A-46AC-BC05-CF95FA4AF661}" type="presParOf" srcId="{CBFECEB6-76B7-48C4-BA22-AF46D09B4DD5}" destId="{CE7E0C54-561E-4144-A66D-146F01AAE85E}" srcOrd="5" destOrd="0" presId="urn:microsoft.com/office/officeart/2009/layout/CircleArrowProcess"/>
    <dgm:cxn modelId="{A7354113-EA2F-48B5-B29B-A26469B26C23}" type="presParOf" srcId="{CBFECEB6-76B7-48C4-BA22-AF46D09B4DD5}" destId="{5FA2726F-09C9-45C2-994B-082AFFA01FBD}" srcOrd="6" destOrd="0" presId="urn:microsoft.com/office/officeart/2009/layout/CircleArrowProcess"/>
    <dgm:cxn modelId="{7CA501CA-858B-46AE-A676-1E7D2F1B0A7E}" type="presParOf" srcId="{5FA2726F-09C9-45C2-994B-082AFFA01FBD}" destId="{8904B914-35CD-4CB2-8D5A-D63B4AAACDCE}" srcOrd="0" destOrd="0" presId="urn:microsoft.com/office/officeart/2009/layout/CircleArrowProcess"/>
    <dgm:cxn modelId="{12E165E4-2869-4EB5-BEB9-CFDF8AAE47DD}" type="presParOf" srcId="{CBFECEB6-76B7-48C4-BA22-AF46D09B4DD5}" destId="{FEC4433E-05BE-42B8-89FD-1E8ACA1EFC3C}" srcOrd="7" destOrd="0" presId="urn:microsoft.com/office/officeart/2009/layout/CircleArrowProcess"/>
    <dgm:cxn modelId="{ECC9E61E-9008-455D-92B7-772302E0A171}" type="presParOf" srcId="{CBFECEB6-76B7-48C4-BA22-AF46D09B4DD5}" destId="{1FA64D62-BFAA-4BB6-AF5C-2E6A3167A51F}" srcOrd="8"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277C2-36CF-453F-9844-F7B5B66062D3}">
      <dsp:nvSpPr>
        <dsp:cNvPr id="0" name=""/>
        <dsp:cNvSpPr/>
      </dsp:nvSpPr>
      <dsp:spPr>
        <a:xfrm>
          <a:off x="1431145" y="1024875"/>
          <a:ext cx="285843" cy="614562"/>
        </a:xfrm>
        <a:custGeom>
          <a:avLst/>
          <a:gdLst/>
          <a:ahLst/>
          <a:cxnLst/>
          <a:rect l="0" t="0" r="0" b="0"/>
          <a:pathLst>
            <a:path>
              <a:moveTo>
                <a:pt x="0" y="0"/>
              </a:moveTo>
              <a:lnTo>
                <a:pt x="142921" y="0"/>
              </a:lnTo>
              <a:lnTo>
                <a:pt x="142921" y="614562"/>
              </a:lnTo>
              <a:lnTo>
                <a:pt x="285843" y="61456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D9F544-6B43-4052-B72F-552BD59116F2}">
      <dsp:nvSpPr>
        <dsp:cNvPr id="0" name=""/>
        <dsp:cNvSpPr/>
      </dsp:nvSpPr>
      <dsp:spPr>
        <a:xfrm>
          <a:off x="1431145" y="979155"/>
          <a:ext cx="285843" cy="91440"/>
        </a:xfrm>
        <a:custGeom>
          <a:avLst/>
          <a:gdLst/>
          <a:ahLst/>
          <a:cxnLst/>
          <a:rect l="0" t="0" r="0" b="0"/>
          <a:pathLst>
            <a:path>
              <a:moveTo>
                <a:pt x="0" y="45720"/>
              </a:moveTo>
              <a:lnTo>
                <a:pt x="285843" y="4572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6F6D13-594E-49A8-A3AA-12B6C3DE150C}">
      <dsp:nvSpPr>
        <dsp:cNvPr id="0" name=""/>
        <dsp:cNvSpPr/>
      </dsp:nvSpPr>
      <dsp:spPr>
        <a:xfrm>
          <a:off x="3146204" y="364592"/>
          <a:ext cx="285843" cy="91440"/>
        </a:xfrm>
        <a:custGeom>
          <a:avLst/>
          <a:gdLst/>
          <a:ahLst/>
          <a:cxnLst/>
          <a:rect l="0" t="0" r="0" b="0"/>
          <a:pathLst>
            <a:path>
              <a:moveTo>
                <a:pt x="0" y="45720"/>
              </a:moveTo>
              <a:lnTo>
                <a:pt x="285843" y="4572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24962E-FF71-467D-B84A-FB5A6FF80176}">
      <dsp:nvSpPr>
        <dsp:cNvPr id="0" name=""/>
        <dsp:cNvSpPr/>
      </dsp:nvSpPr>
      <dsp:spPr>
        <a:xfrm>
          <a:off x="1431145" y="410312"/>
          <a:ext cx="285843" cy="614562"/>
        </a:xfrm>
        <a:custGeom>
          <a:avLst/>
          <a:gdLst/>
          <a:ahLst/>
          <a:cxnLst/>
          <a:rect l="0" t="0" r="0" b="0"/>
          <a:pathLst>
            <a:path>
              <a:moveTo>
                <a:pt x="0" y="614562"/>
              </a:moveTo>
              <a:lnTo>
                <a:pt x="142921" y="614562"/>
              </a:lnTo>
              <a:lnTo>
                <a:pt x="142921" y="0"/>
              </a:lnTo>
              <a:lnTo>
                <a:pt x="285843"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28BA53-4EFB-44FC-BEFB-B533F4483998}">
      <dsp:nvSpPr>
        <dsp:cNvPr id="0" name=""/>
        <dsp:cNvSpPr/>
      </dsp:nvSpPr>
      <dsp:spPr>
        <a:xfrm>
          <a:off x="1929" y="806919"/>
          <a:ext cx="1429215" cy="43591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zh-CN" sz="2100" kern="1200" dirty="0"/>
            <a:t>可计算问题</a:t>
          </a:r>
        </a:p>
      </dsp:txBody>
      <dsp:txXfrm>
        <a:off x="1929" y="806919"/>
        <a:ext cx="1429215" cy="435910"/>
      </dsp:txXfrm>
    </dsp:sp>
    <dsp:sp modelId="{BDE088D1-09B9-47DD-BD44-279B6CEBEDFA}">
      <dsp:nvSpPr>
        <dsp:cNvPr id="0" name=""/>
        <dsp:cNvSpPr/>
      </dsp:nvSpPr>
      <dsp:spPr>
        <a:xfrm>
          <a:off x="1716988" y="192356"/>
          <a:ext cx="1429215" cy="43591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zh-CN" sz="2100" kern="1200" dirty="0"/>
            <a:t>函数</a:t>
          </a:r>
        </a:p>
      </dsp:txBody>
      <dsp:txXfrm>
        <a:off x="1716988" y="192356"/>
        <a:ext cx="1429215" cy="435910"/>
      </dsp:txXfrm>
    </dsp:sp>
    <dsp:sp modelId="{2BF20641-FE2B-4C28-A5D1-3F789D6B6F0C}">
      <dsp:nvSpPr>
        <dsp:cNvPr id="0" name=""/>
        <dsp:cNvSpPr/>
      </dsp:nvSpPr>
      <dsp:spPr>
        <a:xfrm>
          <a:off x="3432047" y="192356"/>
          <a:ext cx="1429215" cy="43591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sz="2100" b="0" i="0" kern="1200" smtClean="0">
                    <a:latin typeface="Cambria Math" panose="02040503050406030204" pitchFamily="18" charset="0"/>
                  </a:rPr>
                  <m:t> </m:t>
                </m:r>
                <m:r>
                  <a:rPr lang="en-US" sz="2100" i="1" kern="1200">
                    <a:latin typeface="Cambria Math" panose="02040503050406030204" pitchFamily="18" charset="0"/>
                  </a:rPr>
                  <m:t>𝑦</m:t>
                </m:r>
                <m:r>
                  <a:rPr lang="en-US" sz="2100" i="1" kern="1200">
                    <a:latin typeface="Cambria Math" panose="02040503050406030204" pitchFamily="18" charset="0"/>
                  </a:rPr>
                  <m:t>=</m:t>
                </m:r>
                <m:r>
                  <a:rPr lang="en-US" sz="2100" i="1" kern="1200">
                    <a:latin typeface="Cambria Math" panose="02040503050406030204" pitchFamily="18" charset="0"/>
                  </a:rPr>
                  <m:t>𝑓</m:t>
                </m:r>
                <m:d>
                  <m:dPr>
                    <m:ctrlPr>
                      <a:rPr lang="en-US" sz="2100" i="1" kern="1200">
                        <a:latin typeface="Cambria Math" panose="02040503050406030204" pitchFamily="18" charset="0"/>
                      </a:rPr>
                    </m:ctrlPr>
                  </m:dPr>
                  <m:e>
                    <m:r>
                      <a:rPr lang="en-US" sz="2100" i="1" kern="1200">
                        <a:latin typeface="Cambria Math" panose="02040503050406030204" pitchFamily="18" charset="0"/>
                      </a:rPr>
                      <m:t>𝑥</m:t>
                    </m:r>
                  </m:e>
                </m:d>
              </m:oMath>
            </m:oMathPara>
          </a14:m>
          <a:endParaRPr lang="zh-CN" sz="2100" kern="1200" dirty="0"/>
        </a:p>
      </dsp:txBody>
      <dsp:txXfrm>
        <a:off x="3432047" y="192356"/>
        <a:ext cx="1429215" cy="435910"/>
      </dsp:txXfrm>
    </dsp:sp>
    <dsp:sp modelId="{97E927F8-DEED-4CB8-9B48-D26ADF00ACB9}">
      <dsp:nvSpPr>
        <dsp:cNvPr id="0" name=""/>
        <dsp:cNvSpPr/>
      </dsp:nvSpPr>
      <dsp:spPr>
        <a:xfrm>
          <a:off x="1716988" y="806919"/>
          <a:ext cx="1429215" cy="43591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zh-CN" sz="2100" kern="1200"/>
            <a:t>有限状态机</a:t>
          </a:r>
        </a:p>
      </dsp:txBody>
      <dsp:txXfrm>
        <a:off x="1716988" y="806919"/>
        <a:ext cx="1429215" cy="435910"/>
      </dsp:txXfrm>
    </dsp:sp>
    <dsp:sp modelId="{93B79043-DD47-4FDE-840B-E64DD0C94F55}">
      <dsp:nvSpPr>
        <dsp:cNvPr id="0" name=""/>
        <dsp:cNvSpPr/>
      </dsp:nvSpPr>
      <dsp:spPr>
        <a:xfrm>
          <a:off x="1716988" y="1421482"/>
          <a:ext cx="1429215" cy="43591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zh-CN" sz="2100" kern="1200"/>
            <a:t>图灵机</a:t>
          </a:r>
        </a:p>
      </dsp:txBody>
      <dsp:txXfrm>
        <a:off x="1716988" y="1421482"/>
        <a:ext cx="1429215" cy="4359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D6170-0A00-4FCF-9885-8AD685B96354}">
      <dsp:nvSpPr>
        <dsp:cNvPr id="0" name=""/>
        <dsp:cNvSpPr/>
      </dsp:nvSpPr>
      <dsp:spPr>
        <a:xfrm>
          <a:off x="3764532" y="0"/>
          <a:ext cx="2604073" cy="260447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D4E447-0EB9-4A99-9273-4FEF8F978891}">
      <dsp:nvSpPr>
        <dsp:cNvPr id="0" name=""/>
        <dsp:cNvSpPr/>
      </dsp:nvSpPr>
      <dsp:spPr>
        <a:xfrm>
          <a:off x="6369095" y="776363"/>
          <a:ext cx="1562444" cy="1042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285750" lvl="1" indent="-285750" algn="l" defTabSz="1289050" rtl="0">
            <a:lnSpc>
              <a:spcPct val="90000"/>
            </a:lnSpc>
            <a:spcBef>
              <a:spcPct val="0"/>
            </a:spcBef>
            <a:spcAft>
              <a:spcPct val="15000"/>
            </a:spcAft>
            <a:buChar char="•"/>
          </a:pPr>
          <a:r>
            <a:rPr lang="zh-CN" altLang="en-US" sz="2900" kern="1200" dirty="0"/>
            <a:t>循环神经网络</a:t>
          </a:r>
          <a:endParaRPr lang="zh-CN" sz="2900" kern="1200" dirty="0"/>
        </a:p>
      </dsp:txBody>
      <dsp:txXfrm>
        <a:off x="6369095" y="776363"/>
        <a:ext cx="1562444" cy="1042004"/>
      </dsp:txXfrm>
    </dsp:sp>
    <dsp:sp modelId="{BD30E5A5-6F0E-4424-8A75-B6224A7E8086}">
      <dsp:nvSpPr>
        <dsp:cNvPr id="0" name=""/>
        <dsp:cNvSpPr/>
      </dsp:nvSpPr>
      <dsp:spPr>
        <a:xfrm>
          <a:off x="4340118" y="940292"/>
          <a:ext cx="1447033" cy="723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ctr" anchorCtr="0">
          <a:noAutofit/>
        </a:bodyPr>
        <a:lstStyle/>
        <a:p>
          <a:pPr marL="0" lvl="0" indent="0" algn="ctr" defTabSz="1733550" rtl="0">
            <a:lnSpc>
              <a:spcPct val="90000"/>
            </a:lnSpc>
            <a:spcBef>
              <a:spcPct val="0"/>
            </a:spcBef>
            <a:spcAft>
              <a:spcPct val="35000"/>
            </a:spcAft>
            <a:buNone/>
          </a:pPr>
          <a:r>
            <a:rPr lang="zh-CN" sz="3900" kern="1200" dirty="0"/>
            <a:t>序列</a:t>
          </a:r>
        </a:p>
      </dsp:txBody>
      <dsp:txXfrm>
        <a:off x="4340118" y="940292"/>
        <a:ext cx="1447033" cy="723343"/>
      </dsp:txXfrm>
    </dsp:sp>
    <dsp:sp modelId="{13A31C1D-BDB1-433C-9F82-583B80122AB5}">
      <dsp:nvSpPr>
        <dsp:cNvPr id="0" name=""/>
        <dsp:cNvSpPr/>
      </dsp:nvSpPr>
      <dsp:spPr>
        <a:xfrm>
          <a:off x="3041260" y="1496461"/>
          <a:ext cx="2604073" cy="260447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1FE678-7C92-437C-9A0C-CC4D61B89858}">
      <dsp:nvSpPr>
        <dsp:cNvPr id="0" name=""/>
        <dsp:cNvSpPr/>
      </dsp:nvSpPr>
      <dsp:spPr>
        <a:xfrm>
          <a:off x="5645334" y="2281481"/>
          <a:ext cx="1562444" cy="1042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285750" lvl="1" indent="-285750" algn="l" defTabSz="1289050" rtl="0">
            <a:lnSpc>
              <a:spcPct val="90000"/>
            </a:lnSpc>
            <a:spcBef>
              <a:spcPct val="0"/>
            </a:spcBef>
            <a:spcAft>
              <a:spcPct val="15000"/>
            </a:spcAft>
            <a:buChar char="•"/>
          </a:pPr>
          <a:r>
            <a:rPr lang="zh-CN" altLang="en-US" sz="2900" kern="1200" dirty="0"/>
            <a:t>递归神经网络</a:t>
          </a:r>
          <a:endParaRPr lang="zh-CN" sz="2900" kern="1200" dirty="0"/>
        </a:p>
      </dsp:txBody>
      <dsp:txXfrm>
        <a:off x="5645334" y="2281481"/>
        <a:ext cx="1562444" cy="1042004"/>
      </dsp:txXfrm>
    </dsp:sp>
    <dsp:sp modelId="{CE7E0C54-561E-4144-A66D-146F01AAE85E}">
      <dsp:nvSpPr>
        <dsp:cNvPr id="0" name=""/>
        <dsp:cNvSpPr/>
      </dsp:nvSpPr>
      <dsp:spPr>
        <a:xfrm>
          <a:off x="3619780" y="2445410"/>
          <a:ext cx="1447033" cy="723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ctr" anchorCtr="0">
          <a:noAutofit/>
        </a:bodyPr>
        <a:lstStyle/>
        <a:p>
          <a:pPr marL="0" lvl="0" indent="0" algn="ctr" defTabSz="1733550" rtl="0">
            <a:lnSpc>
              <a:spcPct val="90000"/>
            </a:lnSpc>
            <a:spcBef>
              <a:spcPct val="0"/>
            </a:spcBef>
            <a:spcAft>
              <a:spcPct val="35000"/>
            </a:spcAft>
            <a:buNone/>
          </a:pPr>
          <a:r>
            <a:rPr lang="zh-CN" sz="3900" kern="1200" dirty="0"/>
            <a:t>树</a:t>
          </a:r>
        </a:p>
      </dsp:txBody>
      <dsp:txXfrm>
        <a:off x="3619780" y="2445410"/>
        <a:ext cx="1447033" cy="723343"/>
      </dsp:txXfrm>
    </dsp:sp>
    <dsp:sp modelId="{8904B914-35CD-4CB2-8D5A-D63B4AAACDCE}">
      <dsp:nvSpPr>
        <dsp:cNvPr id="0" name=""/>
        <dsp:cNvSpPr/>
      </dsp:nvSpPr>
      <dsp:spPr>
        <a:xfrm>
          <a:off x="3949874" y="3172000"/>
          <a:ext cx="2237302" cy="2238199"/>
        </a:xfrm>
        <a:prstGeom prst="blockArc">
          <a:avLst>
            <a:gd name="adj1" fmla="val 13500000"/>
            <a:gd name="adj2" fmla="val 10800000"/>
            <a:gd name="adj3" fmla="val 1274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C4433E-05BE-42B8-89FD-1E8ACA1EFC3C}">
      <dsp:nvSpPr>
        <dsp:cNvPr id="0" name=""/>
        <dsp:cNvSpPr/>
      </dsp:nvSpPr>
      <dsp:spPr>
        <a:xfrm>
          <a:off x="6369095" y="3786057"/>
          <a:ext cx="1562444" cy="1042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285750" lvl="1" indent="-285750" algn="l" defTabSz="1289050" rtl="0">
            <a:lnSpc>
              <a:spcPct val="90000"/>
            </a:lnSpc>
            <a:spcBef>
              <a:spcPct val="0"/>
            </a:spcBef>
            <a:spcAft>
              <a:spcPct val="15000"/>
            </a:spcAft>
            <a:buChar char="•"/>
          </a:pPr>
          <a:r>
            <a:rPr lang="zh-CN" altLang="en-US" sz="2900" kern="1200" dirty="0"/>
            <a:t>图网络</a:t>
          </a:r>
          <a:endParaRPr lang="zh-CN" sz="2900" kern="1200" dirty="0"/>
        </a:p>
      </dsp:txBody>
      <dsp:txXfrm>
        <a:off x="6369095" y="3786057"/>
        <a:ext cx="1562444" cy="1042004"/>
      </dsp:txXfrm>
    </dsp:sp>
    <dsp:sp modelId="{1FA64D62-BFAA-4BB6-AF5C-2E6A3167A51F}">
      <dsp:nvSpPr>
        <dsp:cNvPr id="0" name=""/>
        <dsp:cNvSpPr/>
      </dsp:nvSpPr>
      <dsp:spPr>
        <a:xfrm>
          <a:off x="4343541" y="3952692"/>
          <a:ext cx="1447033" cy="723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ctr" anchorCtr="0">
          <a:noAutofit/>
        </a:bodyPr>
        <a:lstStyle/>
        <a:p>
          <a:pPr marL="0" lvl="0" indent="0" algn="ctr" defTabSz="1733550" rtl="0">
            <a:lnSpc>
              <a:spcPct val="90000"/>
            </a:lnSpc>
            <a:spcBef>
              <a:spcPct val="0"/>
            </a:spcBef>
            <a:spcAft>
              <a:spcPct val="35000"/>
            </a:spcAft>
            <a:buNone/>
          </a:pPr>
          <a:r>
            <a:rPr lang="zh-CN" sz="3900" kern="1200" dirty="0"/>
            <a:t>图</a:t>
          </a:r>
        </a:p>
      </dsp:txBody>
      <dsp:txXfrm>
        <a:off x="4343541" y="3952692"/>
        <a:ext cx="1447033" cy="723343"/>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zh-CN" altLang="zh-CN"/>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683E5292-C197-4B29-8ABD-C7AEB5E0B154}" type="datetimeFigureOut">
              <a:rPr lang="en-US" altLang="zh-CN"/>
              <a:pPr>
                <a:defRPr/>
              </a:pPr>
              <a:t>3/29/2021</a:t>
            </a:fld>
            <a:endParaRPr lang="en-US" altLang="zh-C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zh-CN" altLang="zh-C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4C119E0-CEE4-4FF8-83B2-DC856A2C17CC}" type="slidenum">
              <a:rPr lang="en-US" altLang="zh-CN"/>
              <a:pPr>
                <a:defRPr/>
              </a:pPr>
              <a:t>‹#›</a:t>
            </a:fld>
            <a:endParaRPr lang="en-US" altLang="zh-CN"/>
          </a:p>
        </p:txBody>
      </p:sp>
    </p:spTree>
    <p:extLst>
      <p:ext uri="{BB962C8B-B14F-4D97-AF65-F5344CB8AC3E}">
        <p14:creationId xmlns:p14="http://schemas.microsoft.com/office/powerpoint/2010/main" val="6448963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1</a:t>
            </a:fld>
            <a:endParaRPr lang="en-US" altLang="zh-CN"/>
          </a:p>
        </p:txBody>
      </p:sp>
    </p:spTree>
    <p:extLst>
      <p:ext uri="{BB962C8B-B14F-4D97-AF65-F5344CB8AC3E}">
        <p14:creationId xmlns:p14="http://schemas.microsoft.com/office/powerpoint/2010/main" val="909393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zh-TW" altLang="en-US" dirty="0"/>
              <a:t>中翻英 英翻中 沒有哪一個一定比較長或比較短</a:t>
            </a:r>
          </a:p>
        </p:txBody>
      </p:sp>
      <p:sp>
        <p:nvSpPr>
          <p:cNvPr id="4" name="投影片編號版面配置區 3"/>
          <p:cNvSpPr>
            <a:spLocks noGrp="1"/>
          </p:cNvSpPr>
          <p:nvPr>
            <p:ph type="sldNum" sz="quarter" idx="10"/>
          </p:nvPr>
        </p:nvSpPr>
        <p:spPr/>
        <p:txBody>
          <a:bodyPr/>
          <a:lstStyle/>
          <a:p>
            <a:fld id="{B0F65742-51E4-418D-8157-79EC9C21EBA9}" type="slidenum">
              <a:rPr lang="zh-TW" altLang="en-US" smtClean="0"/>
              <a:t>25</a:t>
            </a:fld>
            <a:endParaRPr lang="zh-TW" altLang="en-US"/>
          </a:p>
        </p:txBody>
      </p:sp>
    </p:spTree>
    <p:extLst>
      <p:ext uri="{BB962C8B-B14F-4D97-AF65-F5344CB8AC3E}">
        <p14:creationId xmlns:p14="http://schemas.microsoft.com/office/powerpoint/2010/main" val="2714208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Grid </a:t>
            </a:r>
            <a:r>
              <a:rPr lang="en-US" altLang="zh-CN" dirty="0" err="1"/>
              <a:t>lstm</a:t>
            </a:r>
            <a:endParaRPr lang="zh-CN" altLang="en-US" dirty="0"/>
          </a:p>
        </p:txBody>
      </p:sp>
      <p:sp>
        <p:nvSpPr>
          <p:cNvPr id="4" name="灯片编号占位符 3"/>
          <p:cNvSpPr>
            <a:spLocks noGrp="1"/>
          </p:cNvSpPr>
          <p:nvPr>
            <p:ph type="sldNum" sz="quarter" idx="5"/>
          </p:nvPr>
        </p:nvSpPr>
        <p:spPr/>
        <p:txBody>
          <a:bodyPr/>
          <a:lstStyle/>
          <a:p>
            <a:pPr>
              <a:defRPr/>
            </a:pPr>
            <a:fld id="{B4C119E0-CEE4-4FF8-83B2-DC856A2C17CC}" type="slidenum">
              <a:rPr lang="en-US" altLang="zh-CN" smtClean="0"/>
              <a:pPr>
                <a:defRPr/>
              </a:pPr>
              <a:t>35</a:t>
            </a:fld>
            <a:endParaRPr lang="en-US" altLang="zh-CN"/>
          </a:p>
        </p:txBody>
      </p:sp>
    </p:spTree>
    <p:extLst>
      <p:ext uri="{BB962C8B-B14F-4D97-AF65-F5344CB8AC3E}">
        <p14:creationId xmlns:p14="http://schemas.microsoft.com/office/powerpoint/2010/main" val="3309146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 (a) A molecule, in which each atom is represented as a node and edges correspond to bonds (e.g. </a:t>
            </a:r>
            <a:r>
              <a:rPr lang="en-US" altLang="zh-CN" dirty="0" err="1"/>
              <a:t>Duvenaud</a:t>
            </a:r>
            <a:r>
              <a:rPr lang="en-US" altLang="zh-CN" dirty="0"/>
              <a:t> et al., 2015). (b) A mass-spring system, in which the rope is defined by a sequence of masses which are represented as nodes in the graph (e.g. Battaglia et al., 2016; Chang et al., 2017). (c) A n-body system, in which the bodies are nodes and the underlying graph is fully connected (e.g. Battaglia et al., 2016; Chang et al., 2017). (d) A rigid body system, in which the balls and walls are nodes, and the underlying graph defines interactions between the balls and between the balls and the walls (e.g. Battaglia et al., 2016; Chang et al., 2017). (e) A sentence, in which the words correspond to leaves in a tree, and the other nodes and edges could be provided by a parser (e.g. </a:t>
            </a:r>
            <a:r>
              <a:rPr lang="en-US" altLang="zh-CN" dirty="0" err="1"/>
              <a:t>Socher</a:t>
            </a:r>
            <a:r>
              <a:rPr lang="en-US" altLang="zh-CN" dirty="0"/>
              <a:t> et al., 2013). Alternately, a fully connected graph could be used (e.g. Vaswani et al., 2017). (f) An image, which can be decomposed into image patches corresponding to nodes in a fully connected graph (e.g. Santoro et al., 2017; Wang et al., 2018c). </a:t>
            </a:r>
            <a:endParaRPr lang="zh-CN" altLang="en-US" dirty="0"/>
          </a:p>
        </p:txBody>
      </p:sp>
      <p:sp>
        <p:nvSpPr>
          <p:cNvPr id="4" name="灯片编号占位符 3"/>
          <p:cNvSpPr>
            <a:spLocks noGrp="1"/>
          </p:cNvSpPr>
          <p:nvPr>
            <p:ph type="sldNum" sz="quarter" idx="5"/>
          </p:nvPr>
        </p:nvSpPr>
        <p:spPr/>
        <p:txBody>
          <a:bodyPr/>
          <a:lstStyle/>
          <a:p>
            <a:pPr>
              <a:defRPr/>
            </a:pPr>
            <a:fld id="{B4C119E0-CEE4-4FF8-83B2-DC856A2C17CC}" type="slidenum">
              <a:rPr lang="en-US" altLang="zh-CN" smtClean="0"/>
              <a:pPr>
                <a:defRPr/>
              </a:pPr>
              <a:t>45</a:t>
            </a:fld>
            <a:endParaRPr lang="en-US" altLang="zh-CN"/>
          </a:p>
        </p:txBody>
      </p:sp>
    </p:spTree>
    <p:extLst>
      <p:ext uri="{BB962C8B-B14F-4D97-AF65-F5344CB8AC3E}">
        <p14:creationId xmlns:p14="http://schemas.microsoft.com/office/powerpoint/2010/main" val="339697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7</a:t>
            </a:fld>
            <a:endParaRPr lang="en-US" altLang="zh-CN"/>
          </a:p>
        </p:txBody>
      </p:sp>
    </p:spTree>
    <p:extLst>
      <p:ext uri="{BB962C8B-B14F-4D97-AF65-F5344CB8AC3E}">
        <p14:creationId xmlns:p14="http://schemas.microsoft.com/office/powerpoint/2010/main" val="225743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fig</a:t>
            </a:r>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8</a:t>
            </a:fld>
            <a:endParaRPr lang="en-US" altLang="zh-CN"/>
          </a:p>
        </p:txBody>
      </p:sp>
    </p:spTree>
    <p:extLst>
      <p:ext uri="{BB962C8B-B14F-4D97-AF65-F5344CB8AC3E}">
        <p14:creationId xmlns:p14="http://schemas.microsoft.com/office/powerpoint/2010/main" val="2290001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fig</a:t>
            </a:r>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9</a:t>
            </a:fld>
            <a:endParaRPr lang="en-US" altLang="zh-CN"/>
          </a:p>
        </p:txBody>
      </p:sp>
    </p:spTree>
    <p:extLst>
      <p:ext uri="{BB962C8B-B14F-4D97-AF65-F5344CB8AC3E}">
        <p14:creationId xmlns:p14="http://schemas.microsoft.com/office/powerpoint/2010/main" val="3167067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RNN</a:t>
            </a:r>
            <a:r>
              <a:rPr lang="zh-CN" altLang="en-US" dirty="0"/>
              <a:t>是图灵完全等价的 </a:t>
            </a:r>
            <a:r>
              <a:rPr lang="en-US" altLang="zh-CN" dirty="0"/>
              <a:t>(</a:t>
            </a:r>
            <a:r>
              <a:rPr lang="en-US" altLang="zh-CN" dirty="0" err="1"/>
              <a:t>Siegelmann</a:t>
            </a:r>
            <a:r>
              <a:rPr lang="en-US" altLang="zh-CN" dirty="0"/>
              <a:t> and Sontag, 1995)</a:t>
            </a:r>
          </a:p>
          <a:p>
            <a:endParaRPr lang="en-US" altLang="zh-CN" dirty="0"/>
          </a:p>
          <a:p>
            <a:r>
              <a:rPr lang="en-US" altLang="zh-CN" dirty="0"/>
              <a:t>FNN</a:t>
            </a:r>
            <a:r>
              <a:rPr lang="zh-CN" altLang="en-US" dirty="0"/>
              <a:t>：模拟任何函数</a:t>
            </a:r>
            <a:endParaRPr lang="en-US" altLang="zh-CN" dirty="0"/>
          </a:p>
          <a:p>
            <a:r>
              <a:rPr lang="en-US" altLang="zh-CN" dirty="0"/>
              <a:t>RNN</a:t>
            </a:r>
            <a:r>
              <a:rPr lang="zh-CN" altLang="en-US" dirty="0"/>
              <a:t>：模拟任何程序（计算过程）。</a:t>
            </a:r>
          </a:p>
          <a:p>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12</a:t>
            </a:fld>
            <a:endParaRPr lang="en-US" altLang="zh-CN"/>
          </a:p>
        </p:txBody>
      </p:sp>
    </p:spTree>
    <p:extLst>
      <p:ext uri="{BB962C8B-B14F-4D97-AF65-F5344CB8AC3E}">
        <p14:creationId xmlns:p14="http://schemas.microsoft.com/office/powerpoint/2010/main" val="162162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RNN</a:t>
            </a:r>
            <a:r>
              <a:rPr lang="zh-CN" altLang="en-US" dirty="0"/>
              <a:t>是图灵完全等价的 </a:t>
            </a:r>
            <a:r>
              <a:rPr lang="en-US" altLang="zh-CN" dirty="0"/>
              <a:t>(</a:t>
            </a:r>
            <a:r>
              <a:rPr lang="en-US" altLang="zh-CN" dirty="0" err="1"/>
              <a:t>Siegelmann</a:t>
            </a:r>
            <a:r>
              <a:rPr lang="en-US" altLang="zh-CN" dirty="0"/>
              <a:t> and Sontag, 1995)</a:t>
            </a:r>
          </a:p>
          <a:p>
            <a:endParaRPr lang="en-US" altLang="zh-CN" dirty="0"/>
          </a:p>
          <a:p>
            <a:r>
              <a:rPr lang="en-US" altLang="zh-CN" dirty="0"/>
              <a:t>FNN</a:t>
            </a:r>
            <a:r>
              <a:rPr lang="zh-CN" altLang="en-US" dirty="0"/>
              <a:t>：模拟任何函数</a:t>
            </a:r>
            <a:endParaRPr lang="en-US" altLang="zh-CN" dirty="0"/>
          </a:p>
          <a:p>
            <a:r>
              <a:rPr lang="en-US" altLang="zh-CN" dirty="0"/>
              <a:t>RNN</a:t>
            </a:r>
            <a:r>
              <a:rPr lang="zh-CN" altLang="en-US" dirty="0"/>
              <a:t>：模拟任何程序（计算过程）。</a:t>
            </a:r>
          </a:p>
          <a:p>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13</a:t>
            </a:fld>
            <a:endParaRPr lang="en-US" altLang="zh-CN"/>
          </a:p>
        </p:txBody>
      </p:sp>
    </p:spTree>
    <p:extLst>
      <p:ext uri="{BB962C8B-B14F-4D97-AF65-F5344CB8AC3E}">
        <p14:creationId xmlns:p14="http://schemas.microsoft.com/office/powerpoint/2010/main" val="3464102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0F65742-51E4-418D-8157-79EC9C21EBA9}" type="slidenum">
              <a:rPr lang="zh-TW" altLang="en-US" smtClean="0"/>
              <a:t>19</a:t>
            </a:fld>
            <a:endParaRPr lang="zh-TW" altLang="en-US"/>
          </a:p>
        </p:txBody>
      </p:sp>
    </p:spTree>
    <p:extLst>
      <p:ext uri="{BB962C8B-B14F-4D97-AF65-F5344CB8AC3E}">
        <p14:creationId xmlns:p14="http://schemas.microsoft.com/office/powerpoint/2010/main" val="3118688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zh-TW" altLang="en-US" dirty="0"/>
              <a:t>中翻英 英翻中 沒有哪一個一定比較長或比較短</a:t>
            </a:r>
          </a:p>
        </p:txBody>
      </p:sp>
      <p:sp>
        <p:nvSpPr>
          <p:cNvPr id="4" name="投影片編號版面配置區 3"/>
          <p:cNvSpPr>
            <a:spLocks noGrp="1"/>
          </p:cNvSpPr>
          <p:nvPr>
            <p:ph type="sldNum" sz="quarter" idx="10"/>
          </p:nvPr>
        </p:nvSpPr>
        <p:spPr/>
        <p:txBody>
          <a:bodyPr/>
          <a:lstStyle/>
          <a:p>
            <a:fld id="{B0F65742-51E4-418D-8157-79EC9C21EBA9}" type="slidenum">
              <a:rPr lang="zh-TW" altLang="en-US" smtClean="0"/>
              <a:t>21</a:t>
            </a:fld>
            <a:endParaRPr lang="zh-TW" altLang="en-US"/>
          </a:p>
        </p:txBody>
      </p:sp>
    </p:spTree>
    <p:extLst>
      <p:ext uri="{BB962C8B-B14F-4D97-AF65-F5344CB8AC3E}">
        <p14:creationId xmlns:p14="http://schemas.microsoft.com/office/powerpoint/2010/main" val="744430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en-US" altLang="zh-TW" dirty="0"/>
              <a:t>English is successful,</a:t>
            </a:r>
            <a:r>
              <a:rPr lang="en-US" altLang="zh-TW" baseline="0" dirty="0"/>
              <a:t> ASRU’15 better than HMM + N-gram</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dirty="0"/>
              <a:t>Add an extra symbol “</a:t>
            </a:r>
            <a:r>
              <a:rPr lang="el-GR" altLang="zh-TW" sz="1200" dirty="0"/>
              <a:t>φ</a:t>
            </a:r>
            <a:r>
              <a:rPr lang="en-US" altLang="zh-TW" sz="1200" dirty="0"/>
              <a:t>” representing “null”</a:t>
            </a:r>
            <a:endParaRPr lang="zh-TW" altLang="en-US" sz="1200" baseline="30000" dirty="0"/>
          </a:p>
          <a:p>
            <a:endParaRPr lang="en-US" altLang="zh-TW" baseline="0" dirty="0"/>
          </a:p>
          <a:p>
            <a:endParaRPr lang="en-US" altLang="zh-TW" baseline="0" dirty="0"/>
          </a:p>
        </p:txBody>
      </p:sp>
      <p:sp>
        <p:nvSpPr>
          <p:cNvPr id="4" name="投影片編號版面配置區 3"/>
          <p:cNvSpPr>
            <a:spLocks noGrp="1"/>
          </p:cNvSpPr>
          <p:nvPr>
            <p:ph type="sldNum" sz="quarter" idx="10"/>
          </p:nvPr>
        </p:nvSpPr>
        <p:spPr/>
        <p:txBody>
          <a:bodyPr/>
          <a:lstStyle/>
          <a:p>
            <a:fld id="{A220914F-BE26-43C4-8063-9E6C159BF45D}" type="slidenum">
              <a:rPr lang="zh-TW" altLang="en-US" smtClean="0"/>
              <a:t>23</a:t>
            </a:fld>
            <a:endParaRPr lang="zh-TW" altLang="en-US"/>
          </a:p>
        </p:txBody>
      </p:sp>
    </p:spTree>
    <p:extLst>
      <p:ext uri="{BB962C8B-B14F-4D97-AF65-F5344CB8AC3E}">
        <p14:creationId xmlns:p14="http://schemas.microsoft.com/office/powerpoint/2010/main" val="4058841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966F891-39E4-4949-84B5-293BD1F65E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807" y="1524000"/>
            <a:ext cx="6117446" cy="4684464"/>
          </a:xfrm>
          <a:prstGeom prst="rect">
            <a:avLst/>
          </a:prstGeom>
        </p:spPr>
      </p:pic>
      <p:sp>
        <p:nvSpPr>
          <p:cNvPr id="4" name="Rectangle 10"/>
          <p:cNvSpPr/>
          <p:nvPr/>
        </p:nvSpPr>
        <p:spPr>
          <a:xfrm>
            <a:off x="4038600" y="3657600"/>
            <a:ext cx="6637866" cy="1654481"/>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5" name="Rectangle 11"/>
          <p:cNvSpPr/>
          <p:nvPr/>
        </p:nvSpPr>
        <p:spPr>
          <a:xfrm>
            <a:off x="304800" y="673897"/>
            <a:ext cx="6117446" cy="719623"/>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sz="2700">
              <a:solidFill>
                <a:srgbClr val="FFFFFF"/>
              </a:solidFill>
            </a:endParaRPr>
          </a:p>
        </p:txBody>
      </p:sp>
      <p:sp>
        <p:nvSpPr>
          <p:cNvPr id="6" name="Rectangle 14"/>
          <p:cNvSpPr/>
          <p:nvPr/>
        </p:nvSpPr>
        <p:spPr>
          <a:xfrm>
            <a:off x="4038600" y="3657600"/>
            <a:ext cx="304800" cy="1654481"/>
          </a:xfrm>
          <a:prstGeom prst="rect">
            <a:avLst/>
          </a:prstGeom>
          <a:solidFill>
            <a:srgbClr val="EB641B"/>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7" name="Rectangle 15"/>
          <p:cNvSpPr/>
          <p:nvPr/>
        </p:nvSpPr>
        <p:spPr>
          <a:xfrm>
            <a:off x="359807" y="665099"/>
            <a:ext cx="187820" cy="73123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dirty="0">
              <a:solidFill>
                <a:srgbClr val="FFFFFF"/>
              </a:solidFill>
            </a:endParaRPr>
          </a:p>
        </p:txBody>
      </p:sp>
      <p:sp>
        <p:nvSpPr>
          <p:cNvPr id="8" name="Title 7"/>
          <p:cNvSpPr>
            <a:spLocks noGrp="1"/>
          </p:cNvSpPr>
          <p:nvPr>
            <p:ph type="ctrTitle"/>
          </p:nvPr>
        </p:nvSpPr>
        <p:spPr>
          <a:xfrm>
            <a:off x="4343400" y="3827594"/>
            <a:ext cx="6142566" cy="1280888"/>
          </a:xfrm>
        </p:spPr>
        <p:txBody>
          <a:bodyPr anchor="ctr"/>
          <a:lstStyle>
            <a:lvl1pPr algn="ctr">
              <a:defRPr sz="2800" baseline="0">
                <a:solidFill>
                  <a:schemeClr val="tx1"/>
                </a:solidFill>
                <a:latin typeface="+mj-lt"/>
                <a:ea typeface="+mj-ea"/>
              </a:defRPr>
            </a:lvl1pPr>
          </a:lstStyle>
          <a:p>
            <a:r>
              <a:rPr lang="zh-CN" altLang="en-US"/>
              <a:t>单击此处编辑母版标题样式</a:t>
            </a:r>
            <a:endParaRPr lang="en-US" dirty="0"/>
          </a:p>
        </p:txBody>
      </p:sp>
      <p:sp>
        <p:nvSpPr>
          <p:cNvPr id="9" name="Subtitle 8"/>
          <p:cNvSpPr>
            <a:spLocks noGrp="1"/>
          </p:cNvSpPr>
          <p:nvPr>
            <p:ph type="subTitle" idx="1"/>
          </p:nvPr>
        </p:nvSpPr>
        <p:spPr>
          <a:xfrm>
            <a:off x="563006" y="726666"/>
            <a:ext cx="5812317" cy="568735"/>
          </a:xfrm>
          <a:prstGeom prst="rect">
            <a:avLst/>
          </a:prstGeom>
        </p:spPr>
        <p:txBody>
          <a:bodyPr anchor="ctr"/>
          <a:lstStyle>
            <a:lvl1pPr marL="0" indent="0" algn="ctr">
              <a:buNone/>
              <a:defRPr sz="2400" baseline="0">
                <a:solidFill>
                  <a:schemeClr val="tx2"/>
                </a:solidFill>
                <a:latin typeface="+mn-lt"/>
                <a:ea typeface="+mn-ea"/>
                <a:cs typeface="+mj-cs"/>
              </a:defRPr>
            </a:lvl1pPr>
            <a:lvl2pPr marL="257175" indent="0" algn="ctr">
              <a:buNone/>
            </a:lvl2pPr>
            <a:lvl3pPr marL="514350" indent="0" algn="ctr">
              <a:buNone/>
            </a:lvl3pPr>
            <a:lvl4pPr marL="771525" indent="0" algn="ctr">
              <a:buNone/>
            </a:lvl4pPr>
            <a:lvl5pPr marL="1028700" indent="0" algn="ctr">
              <a:buNone/>
            </a:lvl5pPr>
            <a:lvl6pPr marL="1285875" indent="0" algn="ctr">
              <a:buNone/>
            </a:lvl6pPr>
            <a:lvl7pPr marL="1543050" indent="0" algn="ctr">
              <a:buNone/>
            </a:lvl7pPr>
            <a:lvl8pPr marL="1800225" indent="0" algn="ctr">
              <a:buNone/>
            </a:lvl8pPr>
            <a:lvl9pPr marL="2057400" indent="0" algn="ctr">
              <a:buNone/>
            </a:lvl9pPr>
          </a:lstStyle>
          <a:p>
            <a:r>
              <a:rPr lang="zh-CN" altLang="en-US"/>
              <a:t>单击此处编辑母版副标题样式</a:t>
            </a:r>
            <a:endParaRPr lang="en-US" dirty="0"/>
          </a:p>
        </p:txBody>
      </p:sp>
      <p:sp>
        <p:nvSpPr>
          <p:cNvPr id="25" name="Text Placeholder 24"/>
          <p:cNvSpPr>
            <a:spLocks noGrp="1"/>
          </p:cNvSpPr>
          <p:nvPr>
            <p:ph type="body" sz="quarter" idx="10"/>
          </p:nvPr>
        </p:nvSpPr>
        <p:spPr>
          <a:xfrm>
            <a:off x="5280025" y="5550204"/>
            <a:ext cx="4273554" cy="790860"/>
          </a:xfrm>
          <a:prstGeom prst="rect">
            <a:avLst/>
          </a:prstGeom>
        </p:spPr>
        <p:txBody>
          <a:bodyPr/>
          <a:lstStyle>
            <a:lvl1pPr marL="0" indent="0" algn="ctr">
              <a:buNone/>
              <a:defRPr sz="2400" baseline="0">
                <a:solidFill>
                  <a:schemeClr val="accent1">
                    <a:lumMod val="60000"/>
                    <a:lumOff val="40000"/>
                  </a:schemeClr>
                </a:solidFill>
                <a:latin typeface="+mn-lt"/>
                <a:ea typeface="+mn-ea"/>
              </a:defRPr>
            </a:lvl1pPr>
          </a:lstStyle>
          <a:p>
            <a:pPr lvl="0"/>
            <a:r>
              <a:rPr lang="zh-CN" altLang="en-US"/>
              <a:t>编辑母版文本样式</a:t>
            </a:r>
          </a:p>
        </p:txBody>
      </p:sp>
    </p:spTree>
    <p:extLst>
      <p:ext uri="{BB962C8B-B14F-4D97-AF65-F5344CB8AC3E}">
        <p14:creationId xmlns:p14="http://schemas.microsoft.com/office/powerpoint/2010/main" val="64942179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ubsection">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2BBD6FA-A54A-485F-87D9-C9652F586C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807" y="1524000"/>
            <a:ext cx="6117446" cy="4684464"/>
          </a:xfrm>
          <a:prstGeom prst="rect">
            <a:avLst/>
          </a:prstGeom>
        </p:spPr>
      </p:pic>
      <p:sp>
        <p:nvSpPr>
          <p:cNvPr id="16" name="Rectangle 10">
            <a:extLst>
              <a:ext uri="{FF2B5EF4-FFF2-40B4-BE49-F238E27FC236}">
                <a16:creationId xmlns:a16="http://schemas.microsoft.com/office/drawing/2014/main" id="{80B6937C-32A7-4CC7-BE4A-AB7A564C7186}"/>
              </a:ext>
            </a:extLst>
          </p:cNvPr>
          <p:cNvSpPr/>
          <p:nvPr/>
        </p:nvSpPr>
        <p:spPr>
          <a:xfrm>
            <a:off x="4038600" y="3657600"/>
            <a:ext cx="6637866" cy="1654481"/>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17" name="Rectangle 14">
            <a:extLst>
              <a:ext uri="{FF2B5EF4-FFF2-40B4-BE49-F238E27FC236}">
                <a16:creationId xmlns:a16="http://schemas.microsoft.com/office/drawing/2014/main" id="{EDC16F34-8BA1-4A4E-B0D4-81397E1E7CD0}"/>
              </a:ext>
            </a:extLst>
          </p:cNvPr>
          <p:cNvSpPr/>
          <p:nvPr/>
        </p:nvSpPr>
        <p:spPr>
          <a:xfrm>
            <a:off x="4038600" y="3657600"/>
            <a:ext cx="304800" cy="1654481"/>
          </a:xfrm>
          <a:prstGeom prst="rect">
            <a:avLst/>
          </a:prstGeom>
          <a:solidFill>
            <a:srgbClr val="EB641B"/>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18" name="Title 7">
            <a:extLst>
              <a:ext uri="{FF2B5EF4-FFF2-40B4-BE49-F238E27FC236}">
                <a16:creationId xmlns:a16="http://schemas.microsoft.com/office/drawing/2014/main" id="{66A552C8-61F4-43FC-A974-9DE54534BA38}"/>
              </a:ext>
            </a:extLst>
          </p:cNvPr>
          <p:cNvSpPr>
            <a:spLocks noGrp="1"/>
          </p:cNvSpPr>
          <p:nvPr>
            <p:ph type="ctrTitle"/>
          </p:nvPr>
        </p:nvSpPr>
        <p:spPr>
          <a:xfrm>
            <a:off x="4343400" y="3827594"/>
            <a:ext cx="6142566" cy="1280888"/>
          </a:xfrm>
        </p:spPr>
        <p:txBody>
          <a:bodyPr anchor="ctr"/>
          <a:lstStyle>
            <a:lvl1pPr algn="ctr">
              <a:defRPr sz="2800" baseline="0">
                <a:solidFill>
                  <a:schemeClr val="tx1"/>
                </a:solidFill>
                <a:latin typeface="+mj-lt"/>
                <a:ea typeface="+mj-ea"/>
              </a:defRPr>
            </a:lvl1pPr>
          </a:lstStyle>
          <a:p>
            <a:r>
              <a:rPr lang="zh-CN" altLang="en-US"/>
              <a:t>单击此处编辑母版标题样式</a:t>
            </a:r>
            <a:endParaRPr lang="en-US" dirty="0"/>
          </a:p>
        </p:txBody>
      </p:sp>
    </p:spTree>
    <p:extLst>
      <p:ext uri="{BB962C8B-B14F-4D97-AF65-F5344CB8AC3E}">
        <p14:creationId xmlns:p14="http://schemas.microsoft.com/office/powerpoint/2010/main" val="957115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45050A8B-65E7-4672-9976-F9678ACCF210}"/>
              </a:ext>
            </a:extLst>
          </p:cNvPr>
          <p:cNvSpPr>
            <a:spLocks noGrp="1"/>
          </p:cNvSpPr>
          <p:nvPr>
            <p:ph type="title"/>
          </p:nvPr>
        </p:nvSpPr>
        <p:spPr/>
        <p:txBody>
          <a:bodyPr/>
          <a:lstStyle/>
          <a:p>
            <a:r>
              <a:rPr lang="zh-CN" altLang="en-US"/>
              <a:t>单击此处编辑母版标题样式</a:t>
            </a:r>
          </a:p>
        </p:txBody>
      </p:sp>
      <p:sp>
        <p:nvSpPr>
          <p:cNvPr id="8" name="Text Placeholder 12">
            <a:extLst>
              <a:ext uri="{FF2B5EF4-FFF2-40B4-BE49-F238E27FC236}">
                <a16:creationId xmlns:a16="http://schemas.microsoft.com/office/drawing/2014/main" id="{B69B4C9B-667A-475B-923C-B441E63112E2}"/>
              </a:ext>
            </a:extLst>
          </p:cNvPr>
          <p:cNvSpPr>
            <a:spLocks noGrp="1"/>
          </p:cNvSpPr>
          <p:nvPr>
            <p:ph idx="1"/>
          </p:nvPr>
        </p:nvSpPr>
        <p:spPr bwMode="auto">
          <a:xfrm>
            <a:off x="609600" y="990600"/>
            <a:ext cx="10972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zh-CN" altLang="en-US"/>
              <a:t>编辑母版文本样式</a:t>
            </a:r>
          </a:p>
          <a:p>
            <a:pPr lvl="1"/>
            <a:r>
              <a:rPr lang="zh-CN" altLang="en-US"/>
              <a:t>第二级</a:t>
            </a:r>
          </a:p>
          <a:p>
            <a:pPr lvl="2"/>
            <a:r>
              <a:rPr lang="zh-CN" altLang="en-US"/>
              <a:t>第三级</a:t>
            </a:r>
          </a:p>
        </p:txBody>
      </p:sp>
    </p:spTree>
    <p:extLst>
      <p:ext uri="{BB962C8B-B14F-4D97-AF65-F5344CB8AC3E}">
        <p14:creationId xmlns:p14="http://schemas.microsoft.com/office/powerpoint/2010/main" val="204581540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Just Title">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A3B309-5F91-4EC3-B303-AAA2C66728F2}"/>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205467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82554C09-2158-4702-9B4A-E0C68913C689}"/>
              </a:ext>
            </a:extLst>
          </p:cNvPr>
          <p:cNvSpPr>
            <a:spLocks noGrp="1"/>
          </p:cNvSpPr>
          <p:nvPr>
            <p:ph idx="1"/>
          </p:nvPr>
        </p:nvSpPr>
        <p:spPr bwMode="auto">
          <a:xfrm>
            <a:off x="609600" y="1066799"/>
            <a:ext cx="5486400" cy="518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8" name="Text Placeholder 12">
            <a:extLst>
              <a:ext uri="{FF2B5EF4-FFF2-40B4-BE49-F238E27FC236}">
                <a16:creationId xmlns:a16="http://schemas.microsoft.com/office/drawing/2014/main" id="{6DDB8618-EAD8-4F6C-91B0-8D6B79685A8E}"/>
              </a:ext>
            </a:extLst>
          </p:cNvPr>
          <p:cNvSpPr>
            <a:spLocks noGrp="1"/>
          </p:cNvSpPr>
          <p:nvPr>
            <p:ph idx="10"/>
          </p:nvPr>
        </p:nvSpPr>
        <p:spPr bwMode="auto">
          <a:xfrm>
            <a:off x="6248400" y="1066800"/>
            <a:ext cx="5334000" cy="518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3" name="标题 2">
            <a:extLst>
              <a:ext uri="{FF2B5EF4-FFF2-40B4-BE49-F238E27FC236}">
                <a16:creationId xmlns:a16="http://schemas.microsoft.com/office/drawing/2014/main" id="{63866493-C33C-47CF-99CE-6E19EE056D71}"/>
              </a:ext>
            </a:extLst>
          </p:cNvPr>
          <p:cNvSpPr>
            <a:spLocks noGrp="1"/>
          </p:cNvSpPr>
          <p:nvPr>
            <p:ph type="title"/>
          </p:nvPr>
        </p:nvSpPr>
        <p:spPr/>
        <p:txBody>
          <a:bodyPr/>
          <a:lstStyle/>
          <a:p>
            <a:r>
              <a:rPr lang="zh-CN" altLang="en-US"/>
              <a:t>单击此处编辑母版标题样式</a:t>
            </a:r>
            <a:endParaRPr lang="zh-CN" altLang="en-US" dirty="0"/>
          </a:p>
        </p:txBody>
      </p:sp>
      <p:cxnSp>
        <p:nvCxnSpPr>
          <p:cNvPr id="6" name="直接连接符 5">
            <a:extLst>
              <a:ext uri="{FF2B5EF4-FFF2-40B4-BE49-F238E27FC236}">
                <a16:creationId xmlns:a16="http://schemas.microsoft.com/office/drawing/2014/main" id="{8BBF6941-949E-4A04-9A27-6C5758225CF1}"/>
              </a:ext>
            </a:extLst>
          </p:cNvPr>
          <p:cNvCxnSpPr/>
          <p:nvPr/>
        </p:nvCxnSpPr>
        <p:spPr>
          <a:xfrm>
            <a:off x="6172200" y="1066800"/>
            <a:ext cx="0" cy="518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A5A69A22-3F25-4F3C-9609-7E2AB324C787}"/>
              </a:ext>
            </a:extLst>
          </p:cNvPr>
          <p:cNvCxnSpPr/>
          <p:nvPr userDrawn="1"/>
        </p:nvCxnSpPr>
        <p:spPr>
          <a:xfrm>
            <a:off x="6172200" y="1066800"/>
            <a:ext cx="0" cy="5181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715045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Text_IMG">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82554C09-2158-4702-9B4A-E0C68913C689}"/>
              </a:ext>
            </a:extLst>
          </p:cNvPr>
          <p:cNvSpPr>
            <a:spLocks noGrp="1"/>
          </p:cNvSpPr>
          <p:nvPr>
            <p:ph idx="1"/>
          </p:nvPr>
        </p:nvSpPr>
        <p:spPr bwMode="auto">
          <a:xfrm>
            <a:off x="609599" y="990600"/>
            <a:ext cx="5885794"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3" name="标题 2">
            <a:extLst>
              <a:ext uri="{FF2B5EF4-FFF2-40B4-BE49-F238E27FC236}">
                <a16:creationId xmlns:a16="http://schemas.microsoft.com/office/drawing/2014/main" id="{63866493-C33C-47CF-99CE-6E19EE056D71}"/>
              </a:ext>
            </a:extLst>
          </p:cNvPr>
          <p:cNvSpPr>
            <a:spLocks noGrp="1"/>
          </p:cNvSpPr>
          <p:nvPr>
            <p:ph type="title"/>
          </p:nvPr>
        </p:nvSpPr>
        <p:spPr/>
        <p:txBody>
          <a:bodyPr/>
          <a:lstStyle/>
          <a:p>
            <a:r>
              <a:rPr lang="zh-CN" altLang="en-US"/>
              <a:t>单击此处编辑母版标题样式</a:t>
            </a:r>
          </a:p>
        </p:txBody>
      </p:sp>
      <p:cxnSp>
        <p:nvCxnSpPr>
          <p:cNvPr id="4" name="直接连接符 3">
            <a:extLst>
              <a:ext uri="{FF2B5EF4-FFF2-40B4-BE49-F238E27FC236}">
                <a16:creationId xmlns:a16="http://schemas.microsoft.com/office/drawing/2014/main" id="{F4E9E31A-5EEF-4165-B7AF-A4322917E67F}"/>
              </a:ext>
            </a:extLst>
          </p:cNvPr>
          <p:cNvCxnSpPr>
            <a:cxnSpLocks/>
          </p:cNvCxnSpPr>
          <p:nvPr/>
        </p:nvCxnSpPr>
        <p:spPr>
          <a:xfrm>
            <a:off x="6553200" y="1066800"/>
            <a:ext cx="0" cy="5334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040703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12877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两栏内容-图">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82554C09-2158-4702-9B4A-E0C68913C689}"/>
              </a:ext>
            </a:extLst>
          </p:cNvPr>
          <p:cNvSpPr>
            <a:spLocks noGrp="1"/>
          </p:cNvSpPr>
          <p:nvPr>
            <p:ph idx="1"/>
          </p:nvPr>
        </p:nvSpPr>
        <p:spPr bwMode="auto">
          <a:xfrm>
            <a:off x="609600" y="1066800"/>
            <a:ext cx="5486400"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endParaRPr lang="en-US" altLang="zh-CN" dirty="0"/>
          </a:p>
        </p:txBody>
      </p:sp>
      <p:sp>
        <p:nvSpPr>
          <p:cNvPr id="3" name="标题 2">
            <a:extLst>
              <a:ext uri="{FF2B5EF4-FFF2-40B4-BE49-F238E27FC236}">
                <a16:creationId xmlns:a16="http://schemas.microsoft.com/office/drawing/2014/main" id="{63866493-C33C-47CF-99CE-6E19EE056D71}"/>
              </a:ext>
            </a:extLst>
          </p:cNvPr>
          <p:cNvSpPr>
            <a:spLocks noGrp="1"/>
          </p:cNvSpPr>
          <p:nvPr>
            <p:ph type="title"/>
          </p:nvPr>
        </p:nvSpPr>
        <p:spPr/>
        <p:txBody>
          <a:bodyPr/>
          <a:lstStyle/>
          <a:p>
            <a:r>
              <a:rPr lang="zh-CN" altLang="en-US"/>
              <a:t>单击此处编辑母版标题样式</a:t>
            </a:r>
          </a:p>
        </p:txBody>
      </p:sp>
      <p:cxnSp>
        <p:nvCxnSpPr>
          <p:cNvPr id="4" name="直接连接符 3">
            <a:extLst>
              <a:ext uri="{FF2B5EF4-FFF2-40B4-BE49-F238E27FC236}">
                <a16:creationId xmlns:a16="http://schemas.microsoft.com/office/drawing/2014/main" id="{F4E9E31A-5EEF-4165-B7AF-A4322917E67F}"/>
              </a:ext>
            </a:extLst>
          </p:cNvPr>
          <p:cNvCxnSpPr/>
          <p:nvPr userDrawn="1"/>
        </p:nvCxnSpPr>
        <p:spPr>
          <a:xfrm>
            <a:off x="6172200" y="1066800"/>
            <a:ext cx="0" cy="5181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015686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152401"/>
            <a:ext cx="10972800" cy="73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dirty="0"/>
              <a:t>单击此处编辑母版标题样式</a:t>
            </a:r>
            <a:endParaRPr lang="en-US" altLang="zh-CN" dirty="0"/>
          </a:p>
        </p:txBody>
      </p:sp>
      <p:sp>
        <p:nvSpPr>
          <p:cNvPr id="1027" name="Text Placeholder 12"/>
          <p:cNvSpPr>
            <a:spLocks noGrp="1"/>
          </p:cNvSpPr>
          <p:nvPr>
            <p:ph type="body" idx="1"/>
          </p:nvPr>
        </p:nvSpPr>
        <p:spPr bwMode="auto">
          <a:xfrm>
            <a:off x="609600" y="990599"/>
            <a:ext cx="10972800" cy="541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编辑母版文本样式</a:t>
            </a:r>
          </a:p>
          <a:p>
            <a:pPr lvl="1"/>
            <a:r>
              <a:rPr lang="zh-CN" altLang="en-US" dirty="0"/>
              <a:t>第二级</a:t>
            </a:r>
          </a:p>
          <a:p>
            <a:pPr lvl="2"/>
            <a:r>
              <a:rPr lang="zh-CN" altLang="en-US" dirty="0"/>
              <a:t>第三级</a:t>
            </a:r>
            <a:endParaRPr lang="en-US" altLang="zh-CN" dirty="0"/>
          </a:p>
        </p:txBody>
      </p:sp>
      <p:sp>
        <p:nvSpPr>
          <p:cNvPr id="1032" name="Straight Connector 28"/>
          <p:cNvSpPr>
            <a:spLocks noChangeShapeType="1"/>
          </p:cNvSpPr>
          <p:nvPr/>
        </p:nvSpPr>
        <p:spPr bwMode="auto">
          <a:xfrm>
            <a:off x="609600" y="898949"/>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 name="Footer Placeholder 2">
            <a:extLst>
              <a:ext uri="{FF2B5EF4-FFF2-40B4-BE49-F238E27FC236}">
                <a16:creationId xmlns:a16="http://schemas.microsoft.com/office/drawing/2014/main" id="{B4DA9BC6-43CA-408A-BEB7-8746EA49C870}"/>
              </a:ext>
            </a:extLst>
          </p:cNvPr>
          <p:cNvSpPr txBox="1">
            <a:spLocks/>
          </p:cNvSpPr>
          <p:nvPr/>
        </p:nvSpPr>
        <p:spPr>
          <a:xfrm>
            <a:off x="4114800" y="6492875"/>
            <a:ext cx="3962400" cy="365125"/>
          </a:xfrm>
          <a:prstGeom prst="rect">
            <a:avLst/>
          </a:prstGeom>
        </p:spPr>
        <p:txBody>
          <a:bodyPr vert="horz" wrap="square" lIns="0" tIns="0" rIns="0" bIns="0" numCol="1" anchor="ctr" anchorCtr="0" compatLnSpc="1">
            <a:prstTxWarp prst="textNoShape">
              <a:avLst/>
            </a:prstTxWarp>
          </a:bodyPr>
          <a:lstStyle>
            <a:defPPr>
              <a:defRPr lang="en-US"/>
            </a:defPPr>
            <a:lvl1pPr algn="r" rtl="0" eaLnBrk="1" fontAlgn="base" hangingPunct="1">
              <a:spcBef>
                <a:spcPct val="0"/>
              </a:spcBef>
              <a:spcAft>
                <a:spcPct val="0"/>
              </a:spcAft>
              <a:defRPr sz="1400" kern="1200">
                <a:solidFill>
                  <a:schemeClr val="tx2"/>
                </a:solidFill>
                <a:latin typeface="Cambria" panose="020405030504060302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r>
              <a:rPr lang="en-US" altLang="zh-CN" sz="1400" dirty="0">
                <a:latin typeface="+mn-ea"/>
                <a:ea typeface="+mn-ea"/>
              </a:rPr>
              <a:t>《</a:t>
            </a:r>
            <a:r>
              <a:rPr lang="zh-CN" altLang="en-US" sz="1400" dirty="0">
                <a:latin typeface="+mn-ea"/>
                <a:ea typeface="+mn-ea"/>
              </a:rPr>
              <a:t>神经网络与深度学习</a:t>
            </a:r>
            <a:r>
              <a:rPr lang="en-US" altLang="zh-CN" sz="1400" dirty="0">
                <a:latin typeface="+mn-ea"/>
                <a:ea typeface="+mn-ea"/>
              </a:rPr>
              <a:t>》</a:t>
            </a:r>
            <a:endParaRPr lang="zh-CN" altLang="zh-CN" sz="1400" dirty="0">
              <a:latin typeface="+mn-ea"/>
              <a:ea typeface="+mn-ea"/>
            </a:endParaRPr>
          </a:p>
        </p:txBody>
      </p:sp>
      <p:sp>
        <p:nvSpPr>
          <p:cNvPr id="13" name="Rectangle 17">
            <a:extLst>
              <a:ext uri="{FF2B5EF4-FFF2-40B4-BE49-F238E27FC236}">
                <a16:creationId xmlns:a16="http://schemas.microsoft.com/office/drawing/2014/main" id="{5ED38AFC-6FCA-41F0-B286-064BF4E13FFB}"/>
              </a:ext>
            </a:extLst>
          </p:cNvPr>
          <p:cNvSpPr/>
          <p:nvPr/>
        </p:nvSpPr>
        <p:spPr>
          <a:xfrm>
            <a:off x="10972800" y="6521549"/>
            <a:ext cx="375424" cy="307777"/>
          </a:xfrm>
          <a:prstGeom prst="rect">
            <a:avLst/>
          </a:prstGeom>
        </p:spPr>
        <p:txBody>
          <a:bodyPr wrap="none" anchor="ctr">
            <a:spAutoFit/>
          </a:bodyPr>
          <a:lstStyle/>
          <a:p>
            <a:pPr>
              <a:defRPr/>
            </a:pPr>
            <a:fld id="{7A0AC270-0923-4589-A51D-6091E7C5371F}" type="slidenum">
              <a:rPr lang="zh-CN" altLang="en-US" sz="1400" kern="1200" smtClean="0">
                <a:solidFill>
                  <a:schemeClr val="tx2"/>
                </a:solidFill>
                <a:latin typeface="+mn-ea"/>
                <a:ea typeface="+mn-ea"/>
                <a:cs typeface="Arial" panose="020B0604020202020204" pitchFamily="34" charset="0"/>
              </a:rPr>
              <a:pPr>
                <a:defRPr/>
              </a:pPr>
              <a:t>‹#›</a:t>
            </a:fld>
            <a:endParaRPr lang="en-US" altLang="zh-CN" sz="1400" kern="1200" dirty="0">
              <a:solidFill>
                <a:schemeClr val="tx2"/>
              </a:solidFill>
              <a:latin typeface="+mn-ea"/>
              <a:ea typeface="+mn-ea"/>
              <a:cs typeface="Arial" panose="020B0604020202020204" pitchFamily="34" charset="0"/>
            </a:endParaRPr>
          </a:p>
        </p:txBody>
      </p:sp>
      <p:sp>
        <p:nvSpPr>
          <p:cNvPr id="12" name="Straight Connector 27">
            <a:extLst>
              <a:ext uri="{FF2B5EF4-FFF2-40B4-BE49-F238E27FC236}">
                <a16:creationId xmlns:a16="http://schemas.microsoft.com/office/drawing/2014/main" id="{D59285DE-C1F6-4B21-8CFE-2BDB4A08D1BB}"/>
              </a:ext>
            </a:extLst>
          </p:cNvPr>
          <p:cNvSpPr>
            <a:spLocks noChangeShapeType="1"/>
          </p:cNvSpPr>
          <p:nvPr/>
        </p:nvSpPr>
        <p:spPr bwMode="auto">
          <a:xfrm>
            <a:off x="609600" y="6477000"/>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xmlns="">
                <a:noFill/>
              </a14:hiddenFill>
            </a:ext>
          </a:extLst>
        </p:spPr>
        <p:txBody>
          <a:bodyPr/>
          <a:lstStyle/>
          <a:p>
            <a:endParaRPr lang="zh-CN" altLang="en-US" sz="1400">
              <a:latin typeface="+mn-ea"/>
              <a:ea typeface="+mn-ea"/>
            </a:endParaRPr>
          </a:p>
        </p:txBody>
      </p:sp>
    </p:spTree>
    <p:extLst>
      <p:ext uri="{BB962C8B-B14F-4D97-AF65-F5344CB8AC3E}">
        <p14:creationId xmlns:p14="http://schemas.microsoft.com/office/powerpoint/2010/main" val="2751317715"/>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Lst>
  <p:hf hdr="0" ftr="0" dt="0"/>
  <p:txStyles>
    <p:titleStyle>
      <a:lvl1pPr algn="l" rtl="0" eaLnBrk="1" fontAlgn="base" hangingPunct="1">
        <a:spcBef>
          <a:spcPct val="0"/>
        </a:spcBef>
        <a:spcAft>
          <a:spcPct val="0"/>
        </a:spcAft>
        <a:defRPr sz="3200" kern="1200">
          <a:solidFill>
            <a:srgbClr val="000000"/>
          </a:solidFill>
          <a:latin typeface="+mj-lt"/>
          <a:ea typeface="+mj-ea"/>
          <a:cs typeface="+mj-cs"/>
        </a:defRPr>
      </a:lvl1pPr>
      <a:lvl2pPr algn="l" rtl="0" eaLnBrk="1" fontAlgn="base" hangingPunct="1">
        <a:spcBef>
          <a:spcPct val="0"/>
        </a:spcBef>
        <a:spcAft>
          <a:spcPct val="0"/>
        </a:spcAft>
        <a:defRPr sz="2025">
          <a:solidFill>
            <a:schemeClr val="tx2"/>
          </a:solidFill>
          <a:latin typeface="Calibri" panose="020F0502020204030204" pitchFamily="34" charset="0"/>
        </a:defRPr>
      </a:lvl2pPr>
      <a:lvl3pPr algn="l" rtl="0" eaLnBrk="1" fontAlgn="base" hangingPunct="1">
        <a:spcBef>
          <a:spcPct val="0"/>
        </a:spcBef>
        <a:spcAft>
          <a:spcPct val="0"/>
        </a:spcAft>
        <a:defRPr sz="2025">
          <a:solidFill>
            <a:schemeClr val="tx2"/>
          </a:solidFill>
          <a:latin typeface="Calibri" panose="020F0502020204030204" pitchFamily="34" charset="0"/>
        </a:defRPr>
      </a:lvl3pPr>
      <a:lvl4pPr algn="l" rtl="0" eaLnBrk="1" fontAlgn="base" hangingPunct="1">
        <a:spcBef>
          <a:spcPct val="0"/>
        </a:spcBef>
        <a:spcAft>
          <a:spcPct val="0"/>
        </a:spcAft>
        <a:defRPr sz="2025">
          <a:solidFill>
            <a:schemeClr val="tx2"/>
          </a:solidFill>
          <a:latin typeface="Calibri" panose="020F0502020204030204" pitchFamily="34" charset="0"/>
        </a:defRPr>
      </a:lvl4pPr>
      <a:lvl5pPr algn="l" rtl="0" eaLnBrk="1" fontAlgn="base" hangingPunct="1">
        <a:spcBef>
          <a:spcPct val="0"/>
        </a:spcBef>
        <a:spcAft>
          <a:spcPct val="0"/>
        </a:spcAft>
        <a:defRPr sz="2025">
          <a:solidFill>
            <a:schemeClr val="tx2"/>
          </a:solidFill>
          <a:latin typeface="Calibri" panose="020F0502020204030204" pitchFamily="34" charset="0"/>
        </a:defRPr>
      </a:lvl5pPr>
      <a:lvl6pPr marL="257175" algn="l" rtl="0" eaLnBrk="1" fontAlgn="base" hangingPunct="1">
        <a:spcBef>
          <a:spcPct val="0"/>
        </a:spcBef>
        <a:spcAft>
          <a:spcPct val="0"/>
        </a:spcAft>
        <a:defRPr sz="1800">
          <a:solidFill>
            <a:schemeClr val="tx2"/>
          </a:solidFill>
          <a:latin typeface="Calibri" panose="020F0502020204030204" pitchFamily="34" charset="0"/>
        </a:defRPr>
      </a:lvl6pPr>
      <a:lvl7pPr marL="514350" algn="l" rtl="0" eaLnBrk="1" fontAlgn="base" hangingPunct="1">
        <a:spcBef>
          <a:spcPct val="0"/>
        </a:spcBef>
        <a:spcAft>
          <a:spcPct val="0"/>
        </a:spcAft>
        <a:defRPr sz="1800">
          <a:solidFill>
            <a:schemeClr val="tx2"/>
          </a:solidFill>
          <a:latin typeface="Calibri" panose="020F0502020204030204" pitchFamily="34" charset="0"/>
        </a:defRPr>
      </a:lvl7pPr>
      <a:lvl8pPr marL="771525" algn="l" rtl="0" eaLnBrk="1" fontAlgn="base" hangingPunct="1">
        <a:spcBef>
          <a:spcPct val="0"/>
        </a:spcBef>
        <a:spcAft>
          <a:spcPct val="0"/>
        </a:spcAft>
        <a:defRPr sz="1800">
          <a:solidFill>
            <a:schemeClr val="tx2"/>
          </a:solidFill>
          <a:latin typeface="Calibri" panose="020F0502020204030204" pitchFamily="34" charset="0"/>
        </a:defRPr>
      </a:lvl8pPr>
      <a:lvl9pPr marL="1028700" algn="l" rtl="0" eaLnBrk="1" fontAlgn="base" hangingPunct="1">
        <a:spcBef>
          <a:spcPct val="0"/>
        </a:spcBef>
        <a:spcAft>
          <a:spcPct val="0"/>
        </a:spcAft>
        <a:defRPr sz="1800">
          <a:solidFill>
            <a:schemeClr val="tx2"/>
          </a:solidFill>
          <a:latin typeface="Calibri" panose="020F0502020204030204" pitchFamily="34" charset="0"/>
        </a:defRPr>
      </a:lvl9pPr>
    </p:titleStyle>
    <p:bodyStyle>
      <a:lvl1pPr marL="153591" indent="-153591" algn="l" rtl="0" eaLnBrk="1" fontAlgn="base" hangingPunct="1">
        <a:spcBef>
          <a:spcPts val="338"/>
        </a:spcBef>
        <a:spcAft>
          <a:spcPct val="0"/>
        </a:spcAft>
        <a:buClr>
          <a:srgbClr val="000000"/>
        </a:buClr>
        <a:buSzPct val="76000"/>
        <a:buFont typeface="Wingdings 3" panose="05040102010807070707" pitchFamily="18" charset="2"/>
        <a:buChar char=""/>
        <a:defRPr lang="en-US" altLang="zh-CN" sz="3200" kern="1200" baseline="0" dirty="0" smtClean="0">
          <a:solidFill>
            <a:srgbClr val="C00000"/>
          </a:solidFill>
          <a:latin typeface="+mn-lt"/>
          <a:ea typeface="+mn-ea"/>
          <a:cs typeface="Arial" panose="020B0604020202020204" pitchFamily="34" charset="0"/>
        </a:defRPr>
      </a:lvl1pPr>
      <a:lvl2pPr marL="308075" indent="-153591" algn="l" rtl="0" eaLnBrk="1" fontAlgn="base" hangingPunct="1">
        <a:spcBef>
          <a:spcPts val="281"/>
        </a:spcBef>
        <a:spcAft>
          <a:spcPct val="0"/>
        </a:spcAft>
        <a:buClr>
          <a:srgbClr val="000000"/>
        </a:buClr>
        <a:buSzPct val="76000"/>
        <a:buFont typeface="Wingdings 3" panose="05040102010807070707" pitchFamily="18" charset="2"/>
        <a:buChar char=""/>
        <a:defRPr sz="2800" kern="1200" baseline="0">
          <a:solidFill>
            <a:srgbClr val="000000"/>
          </a:solidFill>
          <a:latin typeface="+mn-lt"/>
          <a:ea typeface="+mn-ea"/>
          <a:cs typeface="+mn-cs"/>
        </a:defRPr>
      </a:lvl2pPr>
      <a:lvl3pPr marL="462558" indent="-128588" algn="l" rtl="0" eaLnBrk="1" fontAlgn="base" hangingPunct="1">
        <a:spcBef>
          <a:spcPts val="281"/>
        </a:spcBef>
        <a:spcAft>
          <a:spcPct val="0"/>
        </a:spcAft>
        <a:buClr>
          <a:srgbClr val="000000"/>
        </a:buClr>
        <a:buSzPct val="76000"/>
        <a:buFont typeface="Wingdings 3" panose="05040102010807070707" pitchFamily="18" charset="2"/>
        <a:buChar char=""/>
        <a:defRPr sz="2400" kern="1200" baseline="0">
          <a:solidFill>
            <a:schemeClr val="accent1"/>
          </a:solidFill>
          <a:latin typeface="+mn-lt"/>
          <a:ea typeface="+mn-ea"/>
          <a:cs typeface="+mn-cs"/>
        </a:defRPr>
      </a:lvl3pPr>
      <a:lvl4pPr marL="617042" indent="-128588" algn="l" rtl="0" eaLnBrk="1" fontAlgn="base" hangingPunct="1">
        <a:spcBef>
          <a:spcPts val="225"/>
        </a:spcBef>
        <a:spcAft>
          <a:spcPct val="0"/>
        </a:spcAft>
        <a:buClr>
          <a:srgbClr val="CF5716"/>
        </a:buClr>
        <a:buSzPct val="70000"/>
        <a:buFont typeface="Wingdings" panose="05000000000000000000" pitchFamily="2" charset="2"/>
        <a:buChar char=""/>
        <a:defRPr sz="2000" kern="1200" baseline="0">
          <a:solidFill>
            <a:schemeClr val="tx1"/>
          </a:solidFill>
          <a:latin typeface="+mn-lt"/>
          <a:ea typeface="+mn-ea"/>
          <a:cs typeface="+mn-cs"/>
        </a:defRPr>
      </a:lvl4pPr>
      <a:lvl5pPr marL="771525" indent="-128588" algn="l" rtl="0" eaLnBrk="1" fontAlgn="base" hangingPunct="1">
        <a:spcBef>
          <a:spcPts val="169"/>
        </a:spcBef>
        <a:spcAft>
          <a:spcPct val="0"/>
        </a:spcAft>
        <a:buClr>
          <a:schemeClr val="accent2"/>
        </a:buClr>
        <a:buSzPct val="70000"/>
        <a:buFont typeface="Wingdings" panose="05000000000000000000" pitchFamily="2" charset="2"/>
        <a:buChar char=""/>
        <a:defRPr sz="1350" kern="1200" baseline="0">
          <a:solidFill>
            <a:schemeClr val="tx1"/>
          </a:solidFill>
          <a:latin typeface="+mn-ea"/>
          <a:ea typeface="+mn-ea"/>
          <a:cs typeface="+mn-cs"/>
        </a:defRPr>
      </a:lvl5pPr>
      <a:lvl6pPr marL="925830" indent="-102870" algn="l" rtl="0" eaLnBrk="1" latinLnBrk="0" hangingPunct="1">
        <a:spcBef>
          <a:spcPts val="169"/>
        </a:spcBef>
        <a:buClr>
          <a:srgbClr val="9FB8CD">
            <a:shade val="75000"/>
          </a:srgbClr>
        </a:buClr>
        <a:buSzPct val="75000"/>
        <a:buFont typeface="Wingdings 3"/>
        <a:buChar char=""/>
        <a:defRPr kumimoji="0" lang="en-US" sz="900" kern="1200" smtClean="0">
          <a:solidFill>
            <a:schemeClr val="tx1"/>
          </a:solidFill>
          <a:latin typeface="+mn-lt"/>
          <a:ea typeface="+mn-ea"/>
          <a:cs typeface="+mn-cs"/>
        </a:defRPr>
      </a:lvl6pPr>
      <a:lvl7pPr marL="1028700" indent="-102870" algn="l" rtl="0" eaLnBrk="1" latinLnBrk="0" hangingPunct="1">
        <a:spcBef>
          <a:spcPts val="169"/>
        </a:spcBef>
        <a:buClr>
          <a:srgbClr val="727CA3">
            <a:shade val="75000"/>
          </a:srgbClr>
        </a:buClr>
        <a:buSzPct val="75000"/>
        <a:buFont typeface="Wingdings 3"/>
        <a:buChar char=""/>
        <a:defRPr kumimoji="0" lang="en-US" sz="788" kern="1200" smtClean="0">
          <a:solidFill>
            <a:schemeClr val="tx1"/>
          </a:solidFill>
          <a:latin typeface="+mn-lt"/>
          <a:ea typeface="+mn-ea"/>
          <a:cs typeface="+mn-cs"/>
        </a:defRPr>
      </a:lvl7pPr>
      <a:lvl8pPr marL="1131570" indent="-102870" algn="l" rtl="0" eaLnBrk="1" latinLnBrk="0" hangingPunct="1">
        <a:spcBef>
          <a:spcPts val="169"/>
        </a:spcBef>
        <a:buClr>
          <a:prstClr val="white">
            <a:shade val="50000"/>
          </a:prstClr>
        </a:buClr>
        <a:buSzPct val="75000"/>
        <a:buFont typeface="Wingdings 3"/>
        <a:buChar char=""/>
        <a:defRPr kumimoji="0" lang="en-US" sz="788" kern="1200" smtClean="0">
          <a:solidFill>
            <a:schemeClr val="tx1"/>
          </a:solidFill>
          <a:latin typeface="+mn-lt"/>
          <a:ea typeface="+mn-ea"/>
          <a:cs typeface="+mn-cs"/>
        </a:defRPr>
      </a:lvl8pPr>
      <a:lvl9pPr marL="1234440" indent="-102870" algn="l" rtl="0" eaLnBrk="1" latinLnBrk="0" hangingPunct="1">
        <a:spcBef>
          <a:spcPts val="169"/>
        </a:spcBef>
        <a:buClr>
          <a:srgbClr val="9FB8CD"/>
        </a:buClr>
        <a:buSzPct val="75000"/>
        <a:buFont typeface="Wingdings 3"/>
        <a:buChar char=""/>
        <a:defRPr kumimoji="0" lang="en-US" sz="675"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57175" algn="l" rtl="0" eaLnBrk="1" latinLnBrk="0" hangingPunct="1">
        <a:defRPr kumimoji="0" kern="1200">
          <a:solidFill>
            <a:schemeClr val="tx1"/>
          </a:solidFill>
          <a:latin typeface="+mn-lt"/>
          <a:ea typeface="+mn-ea"/>
          <a:cs typeface="+mn-cs"/>
        </a:defRPr>
      </a:lvl2pPr>
      <a:lvl3pPr marL="514350" algn="l" rtl="0" eaLnBrk="1" latinLnBrk="0" hangingPunct="1">
        <a:defRPr kumimoji="0" kern="1200">
          <a:solidFill>
            <a:schemeClr val="tx1"/>
          </a:solidFill>
          <a:latin typeface="+mn-lt"/>
          <a:ea typeface="+mn-ea"/>
          <a:cs typeface="+mn-cs"/>
        </a:defRPr>
      </a:lvl3pPr>
      <a:lvl4pPr marL="771525" algn="l" rtl="0" eaLnBrk="1" latinLnBrk="0" hangingPunct="1">
        <a:defRPr kumimoji="0" kern="1200">
          <a:solidFill>
            <a:schemeClr val="tx1"/>
          </a:solidFill>
          <a:latin typeface="+mn-lt"/>
          <a:ea typeface="+mn-ea"/>
          <a:cs typeface="+mn-cs"/>
        </a:defRPr>
      </a:lvl4pPr>
      <a:lvl5pPr marL="1028700" algn="l" rtl="0" eaLnBrk="1" latinLnBrk="0" hangingPunct="1">
        <a:defRPr kumimoji="0" kern="1200">
          <a:solidFill>
            <a:schemeClr val="tx1"/>
          </a:solidFill>
          <a:latin typeface="+mn-lt"/>
          <a:ea typeface="+mn-ea"/>
          <a:cs typeface="+mn-cs"/>
        </a:defRPr>
      </a:lvl5pPr>
      <a:lvl6pPr marL="1285875" algn="l" rtl="0" eaLnBrk="1" latinLnBrk="0" hangingPunct="1">
        <a:defRPr kumimoji="0" kern="1200">
          <a:solidFill>
            <a:schemeClr val="tx1"/>
          </a:solidFill>
          <a:latin typeface="+mn-lt"/>
          <a:ea typeface="+mn-ea"/>
          <a:cs typeface="+mn-cs"/>
        </a:defRPr>
      </a:lvl6pPr>
      <a:lvl7pPr marL="1543050" algn="l" rtl="0" eaLnBrk="1" latinLnBrk="0" hangingPunct="1">
        <a:defRPr kumimoji="0" kern="1200">
          <a:solidFill>
            <a:schemeClr val="tx1"/>
          </a:solidFill>
          <a:latin typeface="+mn-lt"/>
          <a:ea typeface="+mn-ea"/>
          <a:cs typeface="+mn-cs"/>
        </a:defRPr>
      </a:lvl7pPr>
      <a:lvl8pPr marL="1800225" algn="l" rtl="0" eaLnBrk="1" latinLnBrk="0" hangingPunct="1">
        <a:defRPr kumimoji="0" kern="1200">
          <a:solidFill>
            <a:schemeClr val="tx1"/>
          </a:solidFill>
          <a:latin typeface="+mn-lt"/>
          <a:ea typeface="+mn-ea"/>
          <a:cs typeface="+mn-cs"/>
        </a:defRPr>
      </a:lvl8pPr>
      <a:lvl9pPr marL="20574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ndl.github.i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esearchgate.net/publication/234052442_Braking_torque_control_using_reccurent_neural_networks" TargetMode="Externa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tmp"/></Relationships>
</file>

<file path=ppt/slides/_rels/slide13.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tmp"/></Relationships>
</file>

<file path=ppt/slides/_rels/slide14.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medium.com/explore-artificial-intelligence/an-introduction-to-recurrent-neural-networks-72c97bf0912" TargetMode="External"/><Relationship Id="rId2" Type="http://schemas.openxmlformats.org/officeDocument/2006/relationships/hyperlink" Target="https://nndl.github.io/" TargetMode="External"/><Relationship Id="rId1" Type="http://schemas.openxmlformats.org/officeDocument/2006/relationships/slideLayout" Target="../slideLayouts/slideLayout3.xml"/><Relationship Id="rId4" Type="http://schemas.openxmlformats.org/officeDocument/2006/relationships/hyperlink" Target="https://towardsdatascience.com/recurrent-neural-networks-d4642c9bc7ce"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6.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6.tmp"/><Relationship Id="rId1" Type="http://schemas.openxmlformats.org/officeDocument/2006/relationships/slideLayout" Target="../slideLayouts/slideLayout3.xml"/><Relationship Id="rId5" Type="http://schemas.openxmlformats.org/officeDocument/2006/relationships/image" Target="../media/image29.tmp"/><Relationship Id="rId4" Type="http://schemas.openxmlformats.org/officeDocument/2006/relationships/image" Target="../media/image28.tmp"/></Relationships>
</file>

<file path=ppt/slides/_rels/slide28.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3.xml"/><Relationship Id="rId6" Type="http://schemas.openxmlformats.org/officeDocument/2006/relationships/image" Target="../media/image28.tmp"/><Relationship Id="rId5" Type="http://schemas.openxmlformats.org/officeDocument/2006/relationships/image" Target="../media/image3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31.tmp"/></Relationships>
</file>

<file path=ppt/slides/_rels/slide31.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35.tmp"/><Relationship Id="rId5" Type="http://schemas.openxmlformats.org/officeDocument/2006/relationships/image" Target="../media/image34.tmp"/><Relationship Id="rId4" Type="http://schemas.openxmlformats.org/officeDocument/2006/relationships/image" Target="../media/image33.tmp"/></Relationships>
</file>

<file path=ppt/slides/_rels/slide32.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image" Target="../media/image36.tmp"/><Relationship Id="rId1" Type="http://schemas.openxmlformats.org/officeDocument/2006/relationships/slideLayout" Target="../slideLayouts/slideLayout3.xml"/><Relationship Id="rId4" Type="http://schemas.openxmlformats.org/officeDocument/2006/relationships/image" Target="../media/image38.tmp"/></Relationships>
</file>

<file path=ppt/slides/_rels/slide33.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41.tmp"/><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48.tmp"/><Relationship Id="rId4" Type="http://schemas.openxmlformats.org/officeDocument/2006/relationships/image" Target="../media/image47.tmp"/></Relationships>
</file>

<file path=ppt/slides/_rels/slide42.xml.rels><?xml version="1.0" encoding="UTF-8" standalone="yes"?>
<Relationships xmlns="http://schemas.openxmlformats.org/package/2006/relationships"><Relationship Id="rId3" Type="http://schemas.openxmlformats.org/officeDocument/2006/relationships/image" Target="../media/image50.tmp"/><Relationship Id="rId2" Type="http://schemas.openxmlformats.org/officeDocument/2006/relationships/image" Target="../media/image49.tmp"/><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3.tmp"/><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arxiv.org/pdf/1806.01261.pdf"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arxiv.org/pdf/1806.01261.pdf" TargetMode="External"/><Relationship Id="rId2" Type="http://schemas.openxmlformats.org/officeDocument/2006/relationships/image" Target="../media/image54.tmp"/><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5.tmp"/><Relationship Id="rId2" Type="http://schemas.openxmlformats.org/officeDocument/2006/relationships/hyperlink" Target="https://arxiv.org/pdf/1806.01261.pdf" TargetMode="Externa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7.tmp"/><Relationship Id="rId2" Type="http://schemas.openxmlformats.org/officeDocument/2006/relationships/image" Target="../media/image56.tmp"/><Relationship Id="rId1" Type="http://schemas.openxmlformats.org/officeDocument/2006/relationships/slideLayout" Target="../slideLayouts/slideLayout3.xml"/><Relationship Id="rId4" Type="http://schemas.openxmlformats.org/officeDocument/2006/relationships/image" Target="../media/image58.tmp"/></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image" Target="../media/image61.png"/><Relationship Id="rId7" Type="http://schemas.openxmlformats.org/officeDocument/2006/relationships/image" Target="../media/image60.png"/><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59.png"/><Relationship Id="rId5" Type="http://schemas.openxmlformats.org/officeDocument/2006/relationships/image" Target="../media/image102.png"/><Relationship Id="rId9" Type="http://schemas.openxmlformats.org/officeDocument/2006/relationships/image" Target="../media/image62.png"/></Relationships>
</file>

<file path=ppt/slides/_rels/slide5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5" Type="http://schemas.openxmlformats.org/officeDocument/2006/relationships/image" Target="../media/image66.PNG"/><Relationship Id="rId4" Type="http://schemas.openxmlformats.org/officeDocument/2006/relationships/image" Target="../media/image1380.png"/></Relationships>
</file>

<file path=ppt/slides/_rels/slide56.xml.rels><?xml version="1.0" encoding="UTF-8" standalone="yes"?>
<Relationships xmlns="http://schemas.openxmlformats.org/package/2006/relationships"><Relationship Id="rId2" Type="http://schemas.openxmlformats.org/officeDocument/2006/relationships/image" Target="../media/image67.tmp"/><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visualqa.csail.mit.edu/"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hyperlink" Target="https://github.com/lukalabs/cakechat" TargetMode="External"/><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hyperlink" Target="https://github.com/nndl/exercise/tree/master/chap6_RNN" TargetMode="External"/><Relationship Id="rId2" Type="http://schemas.openxmlformats.org/officeDocument/2006/relationships/hyperlink" Target="https://github.com/nndl/exercise/" TargetMode="Externa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hyperlink" Target="https://nndl.github.io/"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QuickStyle" Target="../diagrams/quickStyle1.xml"/><Relationship Id="rId3" Type="http://schemas.openxmlformats.org/officeDocument/2006/relationships/notesSlide" Target="../notesSlides/notesSlide2.xml"/><Relationship Id="rId7" Type="http://schemas.openxmlformats.org/officeDocument/2006/relationships/diagramColors" Target="../diagrams/colors1.xml"/><Relationship Id="rId12" Type="http://schemas.openxmlformats.org/officeDocument/2006/relationships/diagramLayout" Target="../diagrams/layout1.xml"/><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diagramQuickStyle" Target="../diagrams/quickStyle1.xml"/><Relationship Id="rId11" Type="http://schemas.openxmlformats.org/officeDocument/2006/relationships/diagramData" Target="../diagrams/data2.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hyperlink" Target="https://www.researchgate.net/publication/12314435_Neural_system_identification_model_of_human_sound_localization"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1.tmp"/><Relationship Id="rId4" Type="http://schemas.openxmlformats.org/officeDocument/2006/relationships/image" Target="../media/image10.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r>
              <a:rPr lang="zh-CN" altLang="en-US" dirty="0"/>
              <a:t>循环神经网络</a:t>
            </a:r>
          </a:p>
        </p:txBody>
      </p:sp>
      <p:sp>
        <p:nvSpPr>
          <p:cNvPr id="6" name="副标题 5"/>
          <p:cNvSpPr>
            <a:spLocks noGrp="1"/>
          </p:cNvSpPr>
          <p:nvPr>
            <p:ph type="subTitle" idx="1"/>
          </p:nvPr>
        </p:nvSpPr>
        <p:spPr/>
        <p:txBody>
          <a:bodyPr/>
          <a:lstStyle/>
          <a:p>
            <a:r>
              <a:rPr lang="en-US" altLang="zh-CN" dirty="0"/>
              <a:t>《</a:t>
            </a:r>
            <a:r>
              <a:rPr lang="zh-CN" altLang="en-US" dirty="0"/>
              <a:t>神经网络与深度学习</a:t>
            </a:r>
            <a:r>
              <a:rPr lang="en-US" altLang="zh-CN" dirty="0"/>
              <a:t>》</a:t>
            </a:r>
            <a:endParaRPr lang="zh-CN" altLang="en-US" dirty="0"/>
          </a:p>
        </p:txBody>
      </p:sp>
      <p:sp>
        <p:nvSpPr>
          <p:cNvPr id="15" name="Text Placeholder 14"/>
          <p:cNvSpPr>
            <a:spLocks noGrp="1"/>
          </p:cNvSpPr>
          <p:nvPr>
            <p:ph type="body" sz="quarter" idx="10"/>
          </p:nvPr>
        </p:nvSpPr>
        <p:spPr/>
        <p:txBody>
          <a:bodyPr/>
          <a:lstStyle/>
          <a:p>
            <a:r>
              <a:rPr lang="en-US" altLang="zh-CN" dirty="0">
                <a:hlinkClick r:id="rId3"/>
              </a:rPr>
              <a:t>https://nndl.github.io/</a:t>
            </a:r>
            <a:endParaRPr lang="en-US" altLang="zh-CN" dirty="0"/>
          </a:p>
          <a:p>
            <a:endParaRPr lang="en-US" altLang="zh-C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FB8A00-153F-4249-9EE5-66CD51457220}"/>
              </a:ext>
            </a:extLst>
          </p:cNvPr>
          <p:cNvSpPr>
            <a:spLocks noGrp="1"/>
          </p:cNvSpPr>
          <p:nvPr>
            <p:ph type="title"/>
          </p:nvPr>
        </p:nvSpPr>
        <p:spPr/>
        <p:txBody>
          <a:bodyPr/>
          <a:lstStyle/>
          <a:p>
            <a:r>
              <a:rPr lang="zh-CN" altLang="en-US" dirty="0"/>
              <a:t>非线性自回归模型</a:t>
            </a:r>
          </a:p>
        </p:txBody>
      </p:sp>
      <p:pic>
        <p:nvPicPr>
          <p:cNvPr id="3074" name="Picture 2" descr="Image result for Autoregressive Model NARX">
            <a:extLst>
              <a:ext uri="{FF2B5EF4-FFF2-40B4-BE49-F238E27FC236}">
                <a16:creationId xmlns:a16="http://schemas.microsoft.com/office/drawing/2014/main" id="{A50BB0D4-D8F1-415D-99C1-AFFC0CF0FE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162175"/>
            <a:ext cx="7543800" cy="253365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a:extLst>
              <a:ext uri="{FF2B5EF4-FFF2-40B4-BE49-F238E27FC236}">
                <a16:creationId xmlns:a16="http://schemas.microsoft.com/office/drawing/2014/main" id="{CC268D64-2F6C-4A15-9B02-3F9736B6E930}"/>
              </a:ext>
            </a:extLst>
          </p:cNvPr>
          <p:cNvSpPr/>
          <p:nvPr/>
        </p:nvSpPr>
        <p:spPr>
          <a:xfrm>
            <a:off x="1982492" y="5702085"/>
            <a:ext cx="8366502" cy="523220"/>
          </a:xfrm>
          <a:prstGeom prst="rect">
            <a:avLst/>
          </a:prstGeom>
        </p:spPr>
        <p:txBody>
          <a:bodyPr wrap="square">
            <a:spAutoFit/>
          </a:bodyPr>
          <a:lstStyle/>
          <a:p>
            <a:r>
              <a:rPr lang="en-US" altLang="zh-CN" sz="1400" dirty="0">
                <a:hlinkClick r:id="rId3"/>
              </a:rPr>
              <a:t>https://www.researchgate.net/publication/234052442_Braking_torque_control_using_reccurent_neural_networks</a:t>
            </a:r>
            <a:endParaRPr lang="zh-CN" altLang="en-US" sz="1400" dirty="0"/>
          </a:p>
        </p:txBody>
      </p:sp>
    </p:spTree>
    <p:extLst>
      <p:ext uri="{BB962C8B-B14F-4D97-AF65-F5344CB8AC3E}">
        <p14:creationId xmlns:p14="http://schemas.microsoft.com/office/powerpoint/2010/main" val="1373637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循环神经网络（ </a:t>
            </a:r>
            <a:r>
              <a:rPr lang="en-US" altLang="zh-CN" dirty="0"/>
              <a:t>Recurrent Neural Network </a:t>
            </a:r>
            <a:r>
              <a:rPr lang="zh-CN" altLang="en-US" dirty="0"/>
              <a:t>，</a:t>
            </a:r>
            <a:r>
              <a:rPr lang="en-US" altLang="zh-CN" dirty="0"/>
              <a:t>RNN </a:t>
            </a:r>
            <a:r>
              <a:rPr lang="zh-CN" altLang="en-US" dirty="0"/>
              <a:t>）</a:t>
            </a:r>
          </a:p>
        </p:txBody>
      </p:sp>
      <p:sp>
        <p:nvSpPr>
          <p:cNvPr id="14" name="内容占位符 13">
            <a:extLst>
              <a:ext uri="{FF2B5EF4-FFF2-40B4-BE49-F238E27FC236}">
                <a16:creationId xmlns:a16="http://schemas.microsoft.com/office/drawing/2014/main" id="{AF5206A4-43E4-4284-9028-C0C8FF5EEB6D}"/>
              </a:ext>
            </a:extLst>
          </p:cNvPr>
          <p:cNvSpPr>
            <a:spLocks noGrp="1"/>
          </p:cNvSpPr>
          <p:nvPr>
            <p:ph idx="1"/>
          </p:nvPr>
        </p:nvSpPr>
        <p:spPr/>
        <p:txBody>
          <a:bodyPr/>
          <a:lstStyle/>
          <a:p>
            <a:r>
              <a:rPr lang="zh-CN" altLang="en-US" dirty="0"/>
              <a:t>循环神经网络通过使用带自反馈的神经元，能够处理任意长度的时序数据。</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pPr lvl="1"/>
            <a:endParaRPr lang="en-US" altLang="zh-CN" dirty="0"/>
          </a:p>
          <a:p>
            <a:pPr lvl="1"/>
            <a:r>
              <a:rPr lang="zh-CN" altLang="en-US" dirty="0"/>
              <a:t>循环神经网络比前馈神经网络更加符合生物神经网络的结构。</a:t>
            </a:r>
            <a:endParaRPr lang="en-US" altLang="zh-CN" dirty="0"/>
          </a:p>
          <a:p>
            <a:pPr lvl="1"/>
            <a:r>
              <a:rPr lang="zh-CN" altLang="en-US" dirty="0"/>
              <a:t>循环神经网络已经被广泛应用在语音识别、语言模型以及自然语言生成等任务上</a:t>
            </a:r>
          </a:p>
        </p:txBody>
      </p:sp>
      <p:pic>
        <p:nvPicPr>
          <p:cNvPr id="13" name="图片 12">
            <a:extLst>
              <a:ext uri="{FF2B5EF4-FFF2-40B4-BE49-F238E27FC236}">
                <a16:creationId xmlns:a16="http://schemas.microsoft.com/office/drawing/2014/main" id="{0A055C89-D457-4F19-B699-BEAA302286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7711" y="2133600"/>
            <a:ext cx="3723012" cy="2378591"/>
          </a:xfrm>
          <a:prstGeom prst="rect">
            <a:avLst/>
          </a:prstGeom>
        </p:spPr>
      </p:pic>
      <p:pic>
        <p:nvPicPr>
          <p:cNvPr id="16" name="图片 15">
            <a:extLst>
              <a:ext uri="{FF2B5EF4-FFF2-40B4-BE49-F238E27FC236}">
                <a16:creationId xmlns:a16="http://schemas.microsoft.com/office/drawing/2014/main" id="{E896D8C9-97D5-440D-B5A1-C5DB4B14F802}"/>
              </a:ext>
            </a:extLst>
          </p:cNvPr>
          <p:cNvPicPr>
            <a:picLocks noChangeAspect="1"/>
          </p:cNvPicPr>
          <p:nvPr/>
        </p:nvPicPr>
        <p:blipFill>
          <a:blip r:embed="rId3"/>
          <a:stretch>
            <a:fillRect/>
          </a:stretch>
        </p:blipFill>
        <p:spPr>
          <a:xfrm>
            <a:off x="2134835" y="2438400"/>
            <a:ext cx="1981200" cy="580152"/>
          </a:xfrm>
          <a:prstGeom prst="rect">
            <a:avLst/>
          </a:prstGeom>
        </p:spPr>
      </p:pic>
      <p:sp>
        <p:nvSpPr>
          <p:cNvPr id="17" name="矩形 16">
            <a:extLst>
              <a:ext uri="{FF2B5EF4-FFF2-40B4-BE49-F238E27FC236}">
                <a16:creationId xmlns:a16="http://schemas.microsoft.com/office/drawing/2014/main" id="{8729F043-1E80-4757-953B-9FB9DF161AC0}"/>
              </a:ext>
            </a:extLst>
          </p:cNvPr>
          <p:cNvSpPr/>
          <p:nvPr/>
        </p:nvSpPr>
        <p:spPr>
          <a:xfrm>
            <a:off x="1905000" y="3037283"/>
            <a:ext cx="954107" cy="707886"/>
          </a:xfrm>
          <a:prstGeom prst="rect">
            <a:avLst/>
          </a:prstGeom>
        </p:spPr>
        <p:txBody>
          <a:bodyPr wrap="none">
            <a:spAutoFit/>
          </a:bodyPr>
          <a:lstStyle/>
          <a:p>
            <a:pPr algn="ctr"/>
            <a:r>
              <a:rPr lang="zh-CN" altLang="en-US" sz="2000" dirty="0">
                <a:solidFill>
                  <a:srgbClr val="AD470F"/>
                </a:solidFill>
                <a:latin typeface="+mn-lt"/>
              </a:rPr>
              <a:t>活性值</a:t>
            </a:r>
            <a:endParaRPr lang="en-US" altLang="zh-CN" sz="2000" dirty="0">
              <a:solidFill>
                <a:srgbClr val="AD470F"/>
              </a:solidFill>
              <a:latin typeface="+mn-lt"/>
            </a:endParaRPr>
          </a:p>
          <a:p>
            <a:pPr algn="ctr"/>
            <a:r>
              <a:rPr lang="zh-CN" altLang="en-US" sz="2000" dirty="0">
                <a:solidFill>
                  <a:srgbClr val="AD470F"/>
                </a:solidFill>
                <a:latin typeface="+mn-lt"/>
              </a:rPr>
              <a:t>状态</a:t>
            </a:r>
          </a:p>
        </p:txBody>
      </p:sp>
    </p:spTree>
    <p:extLst>
      <p:ext uri="{BB962C8B-B14F-4D97-AF65-F5344CB8AC3E}">
        <p14:creationId xmlns:p14="http://schemas.microsoft.com/office/powerpoint/2010/main" val="319217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7" end="7"/>
                                            </p:txEl>
                                          </p:spTgt>
                                        </p:tgtEl>
                                        <p:attrNameLst>
                                          <p:attrName>style.visibility</p:attrName>
                                        </p:attrNameLst>
                                      </p:cBhvr>
                                      <p:to>
                                        <p:strVal val="visible"/>
                                      </p:to>
                                    </p:set>
                                    <p:animEffect transition="in" filter="fade">
                                      <p:cBhvr>
                                        <p:cTn id="7" dur="500"/>
                                        <p:tgtEl>
                                          <p:spTgt spid="14">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8" end="8"/>
                                            </p:txEl>
                                          </p:spTgt>
                                        </p:tgtEl>
                                        <p:attrNameLst>
                                          <p:attrName>style.visibility</p:attrName>
                                        </p:attrNameLst>
                                      </p:cBhvr>
                                      <p:to>
                                        <p:strVal val="visible"/>
                                      </p:to>
                                    </p:set>
                                    <p:animEffect transition="in" filter="fade">
                                      <p:cBhvr>
                                        <p:cTn id="10" dur="500"/>
                                        <p:tgtEl>
                                          <p:spTgt spid="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按时间展开</a:t>
            </a:r>
            <a:endParaRPr lang="zh-CN" altLang="en-US" dirty="0"/>
          </a:p>
        </p:txBody>
      </p:sp>
      <p:cxnSp>
        <p:nvCxnSpPr>
          <p:cNvPr id="8" name="直接连接符 7">
            <a:extLst>
              <a:ext uri="{FF2B5EF4-FFF2-40B4-BE49-F238E27FC236}">
                <a16:creationId xmlns:a16="http://schemas.microsoft.com/office/drawing/2014/main" id="{5EFFE760-7AD7-4800-991E-8E9AEA2187FF}"/>
              </a:ext>
            </a:extLst>
          </p:cNvPr>
          <p:cNvCxnSpPr/>
          <p:nvPr/>
        </p:nvCxnSpPr>
        <p:spPr>
          <a:xfrm>
            <a:off x="4648200" y="1447800"/>
            <a:ext cx="0" cy="426720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图片 8">
            <a:extLst>
              <a:ext uri="{FF2B5EF4-FFF2-40B4-BE49-F238E27FC236}">
                <a16:creationId xmlns:a16="http://schemas.microsoft.com/office/drawing/2014/main" id="{8F752DF6-CDE6-4E68-8DCF-665BD19DF7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367" y="2819400"/>
            <a:ext cx="3313233" cy="2116788"/>
          </a:xfrm>
          <a:prstGeom prst="rect">
            <a:avLst/>
          </a:prstGeom>
        </p:spPr>
      </p:pic>
      <p:pic>
        <p:nvPicPr>
          <p:cNvPr id="10" name="图片 9">
            <a:extLst>
              <a:ext uri="{FF2B5EF4-FFF2-40B4-BE49-F238E27FC236}">
                <a16:creationId xmlns:a16="http://schemas.microsoft.com/office/drawing/2014/main" id="{EE99AC4F-56F0-4C0C-A7B7-7484397EA3EC}"/>
              </a:ext>
            </a:extLst>
          </p:cNvPr>
          <p:cNvPicPr>
            <a:picLocks noChangeAspect="1"/>
          </p:cNvPicPr>
          <p:nvPr/>
        </p:nvPicPr>
        <p:blipFill>
          <a:blip r:embed="rId4"/>
          <a:stretch>
            <a:fillRect/>
          </a:stretch>
        </p:blipFill>
        <p:spPr>
          <a:xfrm>
            <a:off x="4876801" y="2895600"/>
            <a:ext cx="6586029" cy="1605685"/>
          </a:xfrm>
          <a:prstGeom prst="rect">
            <a:avLst/>
          </a:prstGeom>
        </p:spPr>
      </p:pic>
    </p:spTree>
    <p:extLst>
      <p:ext uri="{BB962C8B-B14F-4D97-AF65-F5344CB8AC3E}">
        <p14:creationId xmlns:p14="http://schemas.microsoft.com/office/powerpoint/2010/main" val="3912998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简单循环网络（ </a:t>
            </a:r>
            <a:r>
              <a:rPr lang="en-US" altLang="zh-CN" dirty="0"/>
              <a:t>Simple Recurrent Network </a:t>
            </a:r>
            <a:r>
              <a:rPr lang="zh-CN" altLang="en-US" dirty="0"/>
              <a:t>， </a:t>
            </a:r>
            <a:r>
              <a:rPr lang="en-US" altLang="zh-CN" dirty="0"/>
              <a:t>SRN </a:t>
            </a:r>
            <a:r>
              <a:rPr lang="zh-CN" altLang="en-US" dirty="0"/>
              <a:t>）</a:t>
            </a:r>
          </a:p>
        </p:txBody>
      </p:sp>
      <p:sp>
        <p:nvSpPr>
          <p:cNvPr id="3" name="内容占位符 2"/>
          <p:cNvSpPr>
            <a:spLocks noGrp="1"/>
          </p:cNvSpPr>
          <p:nvPr>
            <p:ph idx="1"/>
          </p:nvPr>
        </p:nvSpPr>
        <p:spPr/>
        <p:txBody>
          <a:bodyPr/>
          <a:lstStyle/>
          <a:p>
            <a:r>
              <a:rPr lang="zh-CN" altLang="en-US" dirty="0"/>
              <a:t>状态更新：</a:t>
            </a:r>
            <a:endParaRPr lang="en-US" altLang="zh-CN" dirty="0"/>
          </a:p>
          <a:p>
            <a:endParaRPr lang="en-US" altLang="zh-CN" dirty="0"/>
          </a:p>
          <a:p>
            <a:endParaRPr lang="en-US" altLang="zh-CN" dirty="0"/>
          </a:p>
          <a:p>
            <a:r>
              <a:rPr lang="zh-CN" altLang="en-US" dirty="0"/>
              <a:t>一个完全连接的循环网络是任何非线性动力系统的近似器 。</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pic>
        <p:nvPicPr>
          <p:cNvPr id="7" name="图片 6">
            <a:extLst>
              <a:ext uri="{FF2B5EF4-FFF2-40B4-BE49-F238E27FC236}">
                <a16:creationId xmlns:a16="http://schemas.microsoft.com/office/drawing/2014/main" id="{36E4DBC5-40C4-4182-8A12-277A2A0ADBD0}"/>
              </a:ext>
            </a:extLst>
          </p:cNvPr>
          <p:cNvPicPr>
            <a:picLocks noChangeAspect="1"/>
          </p:cNvPicPr>
          <p:nvPr/>
        </p:nvPicPr>
        <p:blipFill>
          <a:blip r:embed="rId3"/>
          <a:stretch>
            <a:fillRect/>
          </a:stretch>
        </p:blipFill>
        <p:spPr>
          <a:xfrm>
            <a:off x="3429000" y="1447800"/>
            <a:ext cx="3048000" cy="589668"/>
          </a:xfrm>
          <a:prstGeom prst="rect">
            <a:avLst/>
          </a:prstGeom>
        </p:spPr>
      </p:pic>
      <p:pic>
        <p:nvPicPr>
          <p:cNvPr id="9" name="图片 8">
            <a:extLst>
              <a:ext uri="{FF2B5EF4-FFF2-40B4-BE49-F238E27FC236}">
                <a16:creationId xmlns:a16="http://schemas.microsoft.com/office/drawing/2014/main" id="{6DF0643C-3A30-4098-B88F-57AECF56D5F7}"/>
              </a:ext>
            </a:extLst>
          </p:cNvPr>
          <p:cNvPicPr>
            <a:picLocks noChangeAspect="1"/>
          </p:cNvPicPr>
          <p:nvPr/>
        </p:nvPicPr>
        <p:blipFill>
          <a:blip r:embed="rId4"/>
          <a:stretch>
            <a:fillRect/>
          </a:stretch>
        </p:blipFill>
        <p:spPr>
          <a:xfrm>
            <a:off x="3276600" y="3505200"/>
            <a:ext cx="5376840" cy="2422139"/>
          </a:xfrm>
          <a:prstGeom prst="rect">
            <a:avLst/>
          </a:prstGeom>
        </p:spPr>
      </p:pic>
    </p:spTree>
    <p:extLst>
      <p:ext uri="{BB962C8B-B14F-4D97-AF65-F5344CB8AC3E}">
        <p14:creationId xmlns:p14="http://schemas.microsoft.com/office/powerpoint/2010/main" val="3972190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图灵完备</a:t>
            </a:r>
          </a:p>
        </p:txBody>
      </p:sp>
      <p:sp>
        <p:nvSpPr>
          <p:cNvPr id="3" name="内容占位符 2"/>
          <p:cNvSpPr>
            <a:spLocks noGrp="1"/>
          </p:cNvSpPr>
          <p:nvPr>
            <p:ph idx="1"/>
          </p:nvPr>
        </p:nvSpPr>
        <p:spPr/>
        <p:txBody>
          <a:bodyPr/>
          <a:lstStyle/>
          <a:p>
            <a:r>
              <a:rPr lang="zh-CN" altLang="en-US" dirty="0"/>
              <a:t>图灵完备（</a:t>
            </a:r>
            <a:r>
              <a:rPr lang="en-US" altLang="zh-CN" dirty="0"/>
              <a:t>Turing Completeness</a:t>
            </a:r>
            <a:r>
              <a:rPr lang="zh-CN" altLang="en-US" dirty="0"/>
              <a:t>）是指一种数据操作规则，比如一种计算机编程语言，可以实现图灵机的所有功能，解决所有的可计算问题。</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zh-CN" altLang="en-US" dirty="0"/>
              <a:t>一个完全连接的循环神经网络可以近似解决所有的可计算问题。</a:t>
            </a:r>
          </a:p>
        </p:txBody>
      </p:sp>
      <p:pic>
        <p:nvPicPr>
          <p:cNvPr id="6" name="图片 5">
            <a:extLst>
              <a:ext uri="{FF2B5EF4-FFF2-40B4-BE49-F238E27FC236}">
                <a16:creationId xmlns:a16="http://schemas.microsoft.com/office/drawing/2014/main" id="{0C56B5CC-F633-441E-A7D2-1516134C994C}"/>
              </a:ext>
            </a:extLst>
          </p:cNvPr>
          <p:cNvPicPr>
            <a:picLocks noChangeAspect="1"/>
          </p:cNvPicPr>
          <p:nvPr/>
        </p:nvPicPr>
        <p:blipFill>
          <a:blip r:embed="rId2"/>
          <a:stretch>
            <a:fillRect/>
          </a:stretch>
        </p:blipFill>
        <p:spPr>
          <a:xfrm>
            <a:off x="3124200" y="2811219"/>
            <a:ext cx="5742364" cy="1235561"/>
          </a:xfrm>
          <a:prstGeom prst="rect">
            <a:avLst/>
          </a:prstGeom>
        </p:spPr>
      </p:pic>
    </p:spTree>
    <p:extLst>
      <p:ext uri="{BB962C8B-B14F-4D97-AF65-F5344CB8AC3E}">
        <p14:creationId xmlns:p14="http://schemas.microsoft.com/office/powerpoint/2010/main" val="4028621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循环神经网络</a:t>
            </a:r>
            <a:endParaRPr lang="zh-CN" altLang="en-US" dirty="0"/>
          </a:p>
        </p:txBody>
      </p:sp>
      <p:sp>
        <p:nvSpPr>
          <p:cNvPr id="3" name="内容占位符 2"/>
          <p:cNvSpPr>
            <a:spLocks noGrp="1"/>
          </p:cNvSpPr>
          <p:nvPr>
            <p:ph idx="1"/>
          </p:nvPr>
        </p:nvSpPr>
        <p:spPr/>
        <p:txBody>
          <a:bodyPr/>
          <a:lstStyle/>
          <a:p>
            <a:r>
              <a:rPr lang="zh-CN" altLang="en-US" dirty="0"/>
              <a:t>作用</a:t>
            </a:r>
            <a:endParaRPr lang="en-US" altLang="zh-CN" dirty="0"/>
          </a:p>
          <a:p>
            <a:pPr lvl="1"/>
            <a:r>
              <a:rPr lang="zh-CN" altLang="en-US" dirty="0"/>
              <a:t>输入</a:t>
            </a:r>
            <a:r>
              <a:rPr lang="en-US" altLang="zh-CN" dirty="0"/>
              <a:t>-</a:t>
            </a:r>
            <a:r>
              <a:rPr lang="zh-CN" altLang="en-US" dirty="0"/>
              <a:t>输出映射</a:t>
            </a:r>
            <a:endParaRPr lang="en-US" altLang="zh-CN" dirty="0"/>
          </a:p>
          <a:p>
            <a:pPr lvl="2"/>
            <a:r>
              <a:rPr lang="zh-CN" altLang="en-US" dirty="0"/>
              <a:t>机器学习模型（本节主要关注这种情况）</a:t>
            </a:r>
            <a:endParaRPr lang="en-US" altLang="zh-CN" dirty="0"/>
          </a:p>
          <a:p>
            <a:pPr lvl="1"/>
            <a:endParaRPr lang="en-US" altLang="zh-CN" dirty="0"/>
          </a:p>
          <a:p>
            <a:pPr lvl="1"/>
            <a:r>
              <a:rPr lang="zh-CN" altLang="en-US" dirty="0"/>
              <a:t>存储器</a:t>
            </a:r>
            <a:endParaRPr lang="en-US" altLang="zh-CN" dirty="0"/>
          </a:p>
          <a:p>
            <a:pPr lvl="2"/>
            <a:r>
              <a:rPr lang="zh-CN" altLang="en-US" dirty="0"/>
              <a:t>联想记忆模型</a:t>
            </a:r>
          </a:p>
        </p:txBody>
      </p:sp>
    </p:spTree>
    <p:extLst>
      <p:ext uri="{BB962C8B-B14F-4D97-AF65-F5344CB8AC3E}">
        <p14:creationId xmlns:p14="http://schemas.microsoft.com/office/powerpoint/2010/main" val="1737363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82A3AB-E1C5-49D2-B39C-234E56E133EF}"/>
              </a:ext>
            </a:extLst>
          </p:cNvPr>
          <p:cNvSpPr>
            <a:spLocks noGrp="1"/>
          </p:cNvSpPr>
          <p:nvPr>
            <p:ph type="ctrTitle"/>
          </p:nvPr>
        </p:nvSpPr>
        <p:spPr/>
        <p:txBody>
          <a:bodyPr/>
          <a:lstStyle/>
          <a:p>
            <a:r>
              <a:rPr lang="zh-CN" altLang="en-US" dirty="0"/>
              <a:t>应用到机器学习</a:t>
            </a:r>
          </a:p>
        </p:txBody>
      </p:sp>
    </p:spTree>
    <p:extLst>
      <p:ext uri="{BB962C8B-B14F-4D97-AF65-F5344CB8AC3E}">
        <p14:creationId xmlns:p14="http://schemas.microsoft.com/office/powerpoint/2010/main" val="3156670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066FFF-9F33-46CF-A864-55CA34B145FF}"/>
              </a:ext>
            </a:extLst>
          </p:cNvPr>
          <p:cNvSpPr>
            <a:spLocks noGrp="1"/>
          </p:cNvSpPr>
          <p:nvPr>
            <p:ph type="title"/>
          </p:nvPr>
        </p:nvSpPr>
        <p:spPr/>
        <p:txBody>
          <a:bodyPr/>
          <a:lstStyle/>
          <a:p>
            <a:r>
              <a:rPr lang="zh-CN" altLang="en-US"/>
              <a:t>应用到机器学习</a:t>
            </a:r>
            <a:endParaRPr lang="zh-CN" altLang="en-US" dirty="0"/>
          </a:p>
        </p:txBody>
      </p:sp>
      <p:sp>
        <p:nvSpPr>
          <p:cNvPr id="3" name="内容占位符 2">
            <a:extLst>
              <a:ext uri="{FF2B5EF4-FFF2-40B4-BE49-F238E27FC236}">
                <a16:creationId xmlns:a16="http://schemas.microsoft.com/office/drawing/2014/main" id="{447268CF-0F16-47F1-9D25-3C10E1C1A6DE}"/>
              </a:ext>
            </a:extLst>
          </p:cNvPr>
          <p:cNvSpPr>
            <a:spLocks noGrp="1"/>
          </p:cNvSpPr>
          <p:nvPr>
            <p:ph idx="1"/>
          </p:nvPr>
        </p:nvSpPr>
        <p:spPr/>
        <p:txBody>
          <a:bodyPr/>
          <a:lstStyle/>
          <a:p>
            <a:r>
              <a:rPr lang="zh-CN" altLang="en-US"/>
              <a:t>序列到类别</a:t>
            </a:r>
          </a:p>
          <a:p>
            <a:r>
              <a:rPr lang="zh-CN" altLang="en-US"/>
              <a:t>同步的序列到序列模式</a:t>
            </a:r>
            <a:endParaRPr lang="en-US" altLang="zh-CN"/>
          </a:p>
          <a:p>
            <a:r>
              <a:rPr lang="zh-CN" altLang="en-US"/>
              <a:t>异步的序列到序列模式</a:t>
            </a:r>
          </a:p>
          <a:p>
            <a:endParaRPr lang="zh-CN" altLang="en-US"/>
          </a:p>
          <a:p>
            <a:endParaRPr lang="zh-CN" altLang="en-US" dirty="0"/>
          </a:p>
        </p:txBody>
      </p:sp>
    </p:spTree>
    <p:extLst>
      <p:ext uri="{BB962C8B-B14F-4D97-AF65-F5344CB8AC3E}">
        <p14:creationId xmlns:p14="http://schemas.microsoft.com/office/powerpoint/2010/main" val="3591138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应用到机器学习</a:t>
            </a:r>
            <a:endParaRPr lang="zh-CN" altLang="en-US" dirty="0"/>
          </a:p>
        </p:txBody>
      </p:sp>
      <p:sp>
        <p:nvSpPr>
          <p:cNvPr id="3" name="内容占位符 2"/>
          <p:cNvSpPr>
            <a:spLocks noGrp="1"/>
          </p:cNvSpPr>
          <p:nvPr>
            <p:ph idx="1"/>
          </p:nvPr>
        </p:nvSpPr>
        <p:spPr/>
        <p:txBody>
          <a:bodyPr/>
          <a:lstStyle/>
          <a:p>
            <a:r>
              <a:rPr lang="zh-CN" altLang="en-US"/>
              <a:t>序列到类别</a:t>
            </a:r>
            <a:endParaRPr lang="zh-CN" altLang="en-US" dirty="0"/>
          </a:p>
        </p:txBody>
      </p:sp>
      <p:pic>
        <p:nvPicPr>
          <p:cNvPr id="5" name="图片 4">
            <a:extLst>
              <a:ext uri="{FF2B5EF4-FFF2-40B4-BE49-F238E27FC236}">
                <a16:creationId xmlns:a16="http://schemas.microsoft.com/office/drawing/2014/main" id="{68C0EEE7-0BE4-42D1-8C92-CF59E082CA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007" y="2209801"/>
            <a:ext cx="8039986" cy="2527579"/>
          </a:xfrm>
          <a:prstGeom prst="rect">
            <a:avLst/>
          </a:prstGeom>
        </p:spPr>
      </p:pic>
    </p:spTree>
    <p:extLst>
      <p:ext uri="{BB962C8B-B14F-4D97-AF65-F5344CB8AC3E}">
        <p14:creationId xmlns:p14="http://schemas.microsoft.com/office/powerpoint/2010/main" val="876393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CN" altLang="en-US"/>
              <a:t>序列到类别</a:t>
            </a:r>
            <a:endParaRPr lang="zh-TW" altLang="en-US" dirty="0"/>
          </a:p>
        </p:txBody>
      </p:sp>
      <p:sp>
        <p:nvSpPr>
          <p:cNvPr id="3" name="內容版面配置區 2"/>
          <p:cNvSpPr>
            <a:spLocks noGrp="1"/>
          </p:cNvSpPr>
          <p:nvPr>
            <p:ph idx="1"/>
          </p:nvPr>
        </p:nvSpPr>
        <p:spPr/>
        <p:txBody>
          <a:bodyPr/>
          <a:lstStyle/>
          <a:p>
            <a:r>
              <a:rPr lang="zh-CN" altLang="en-US"/>
              <a:t>情感分类</a:t>
            </a:r>
            <a:endParaRPr lang="zh-TW" altLang="en-US" dirty="0"/>
          </a:p>
        </p:txBody>
      </p:sp>
      <p:sp>
        <p:nvSpPr>
          <p:cNvPr id="18" name="矩形 17"/>
          <p:cNvSpPr/>
          <p:nvPr/>
        </p:nvSpPr>
        <p:spPr>
          <a:xfrm>
            <a:off x="2778755" y="4609362"/>
            <a:ext cx="461666" cy="9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9" name="矩形 18"/>
          <p:cNvSpPr/>
          <p:nvPr/>
        </p:nvSpPr>
        <p:spPr>
          <a:xfrm>
            <a:off x="3737680" y="4609362"/>
            <a:ext cx="465153" cy="9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0" name="矩形 19"/>
          <p:cNvSpPr/>
          <p:nvPr/>
        </p:nvSpPr>
        <p:spPr>
          <a:xfrm>
            <a:off x="6799825" y="4612137"/>
            <a:ext cx="465153" cy="9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1" name="矩形 20"/>
          <p:cNvSpPr/>
          <p:nvPr/>
        </p:nvSpPr>
        <p:spPr>
          <a:xfrm>
            <a:off x="7762236" y="4612137"/>
            <a:ext cx="465153" cy="9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2" name="矩形 21"/>
          <p:cNvSpPr/>
          <p:nvPr/>
        </p:nvSpPr>
        <p:spPr>
          <a:xfrm>
            <a:off x="8724647" y="4612137"/>
            <a:ext cx="465153" cy="9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34" name="直線單箭頭接點 33"/>
          <p:cNvCxnSpPr>
            <a:cxnSpLocks/>
            <a:endCxn id="80" idx="3"/>
          </p:cNvCxnSpPr>
          <p:nvPr/>
        </p:nvCxnSpPr>
        <p:spPr>
          <a:xfrm flipH="1" flipV="1">
            <a:off x="6096000" y="3450125"/>
            <a:ext cx="2851176" cy="1151780"/>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35" name="直線單箭頭接點 34"/>
          <p:cNvCxnSpPr>
            <a:endCxn id="19" idx="1"/>
          </p:cNvCxnSpPr>
          <p:nvPr/>
        </p:nvCxnSpPr>
        <p:spPr>
          <a:xfrm>
            <a:off x="3258721" y="5059362"/>
            <a:ext cx="478958" cy="0"/>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36" name="直線單箭頭接點 35"/>
          <p:cNvCxnSpPr/>
          <p:nvPr/>
        </p:nvCxnSpPr>
        <p:spPr>
          <a:xfrm>
            <a:off x="4209142" y="5062137"/>
            <a:ext cx="478958" cy="0"/>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37" name="直線單箭頭接點 36"/>
          <p:cNvCxnSpPr/>
          <p:nvPr/>
        </p:nvCxnSpPr>
        <p:spPr>
          <a:xfrm>
            <a:off x="7275922" y="5067687"/>
            <a:ext cx="478958" cy="0"/>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38" name="直線單箭頭接點 37"/>
          <p:cNvCxnSpPr/>
          <p:nvPr/>
        </p:nvCxnSpPr>
        <p:spPr>
          <a:xfrm>
            <a:off x="8226336" y="5070462"/>
            <a:ext cx="478958" cy="0"/>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39" name="直線單箭頭接點 38"/>
          <p:cNvCxnSpPr/>
          <p:nvPr/>
        </p:nvCxnSpPr>
        <p:spPr>
          <a:xfrm>
            <a:off x="6320866" y="5062137"/>
            <a:ext cx="478958" cy="0"/>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40" name="直線單箭頭接點 39"/>
          <p:cNvCxnSpPr/>
          <p:nvPr/>
        </p:nvCxnSpPr>
        <p:spPr>
          <a:xfrm flipV="1">
            <a:off x="3030359" y="5509362"/>
            <a:ext cx="0" cy="312708"/>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41" name="直線單箭頭接點 40"/>
          <p:cNvCxnSpPr/>
          <p:nvPr/>
        </p:nvCxnSpPr>
        <p:spPr>
          <a:xfrm flipV="1">
            <a:off x="3985711" y="5509362"/>
            <a:ext cx="0" cy="312708"/>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42" name="文字方塊 41"/>
          <p:cNvSpPr txBox="1"/>
          <p:nvPr/>
        </p:nvSpPr>
        <p:spPr>
          <a:xfrm>
            <a:off x="5430992" y="4717725"/>
            <a:ext cx="1103085"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altLang="zh-TW" sz="2800" dirty="0">
                <a:solidFill>
                  <a:srgbClr val="00B050"/>
                </a:solidFill>
              </a:rPr>
              <a:t>…</a:t>
            </a:r>
            <a:endParaRPr lang="zh-TW" altLang="en-US" sz="2800" dirty="0">
              <a:solidFill>
                <a:srgbClr val="00B050"/>
              </a:solidFill>
            </a:endParaRPr>
          </a:p>
        </p:txBody>
      </p:sp>
      <p:cxnSp>
        <p:nvCxnSpPr>
          <p:cNvPr id="43" name="直線單箭頭接點 42"/>
          <p:cNvCxnSpPr/>
          <p:nvPr/>
        </p:nvCxnSpPr>
        <p:spPr>
          <a:xfrm flipV="1">
            <a:off x="7039862" y="5509362"/>
            <a:ext cx="0" cy="312708"/>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44" name="直線單箭頭接點 43"/>
          <p:cNvCxnSpPr/>
          <p:nvPr/>
        </p:nvCxnSpPr>
        <p:spPr>
          <a:xfrm flipV="1">
            <a:off x="8011839" y="5509362"/>
            <a:ext cx="0" cy="312708"/>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45" name="直線單箭頭接點 44"/>
          <p:cNvCxnSpPr/>
          <p:nvPr/>
        </p:nvCxnSpPr>
        <p:spPr>
          <a:xfrm flipV="1">
            <a:off x="8977044" y="5509362"/>
            <a:ext cx="0" cy="312708"/>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46" name="矩形 45"/>
          <p:cNvSpPr/>
          <p:nvPr/>
        </p:nvSpPr>
        <p:spPr>
          <a:xfrm>
            <a:off x="2778756" y="5824078"/>
            <a:ext cx="492443" cy="461665"/>
          </a:xfrm>
          <a:prstGeom prst="rect">
            <a:avLst/>
          </a:prstGeom>
        </p:spPr>
        <p:txBody>
          <a:bodyPr wrap="none">
            <a:spAutoFit/>
          </a:bodyPr>
          <a:lstStyle/>
          <a:p>
            <a:r>
              <a:rPr lang="zh-TW" altLang="en-US" sz="2400" dirty="0"/>
              <a:t>我</a:t>
            </a:r>
            <a:endParaRPr lang="en-US" altLang="zh-TW" sz="2400" dirty="0"/>
          </a:p>
        </p:txBody>
      </p:sp>
      <p:sp>
        <p:nvSpPr>
          <p:cNvPr id="47" name="矩形 46"/>
          <p:cNvSpPr/>
          <p:nvPr/>
        </p:nvSpPr>
        <p:spPr>
          <a:xfrm>
            <a:off x="4721348" y="4612137"/>
            <a:ext cx="465153" cy="9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48" name="直線單箭頭接點 47"/>
          <p:cNvCxnSpPr/>
          <p:nvPr/>
        </p:nvCxnSpPr>
        <p:spPr>
          <a:xfrm>
            <a:off x="5192810" y="5064912"/>
            <a:ext cx="478958" cy="0"/>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49" name="直線單箭頭接點 48"/>
          <p:cNvCxnSpPr/>
          <p:nvPr/>
        </p:nvCxnSpPr>
        <p:spPr>
          <a:xfrm flipV="1">
            <a:off x="4969379" y="5512137"/>
            <a:ext cx="0" cy="312708"/>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50" name="矩形 49"/>
          <p:cNvSpPr/>
          <p:nvPr/>
        </p:nvSpPr>
        <p:spPr>
          <a:xfrm>
            <a:off x="3738882" y="5810359"/>
            <a:ext cx="492443" cy="461665"/>
          </a:xfrm>
          <a:prstGeom prst="rect">
            <a:avLst/>
          </a:prstGeom>
        </p:spPr>
        <p:txBody>
          <a:bodyPr wrap="square">
            <a:spAutoFit/>
          </a:bodyPr>
          <a:lstStyle/>
          <a:p>
            <a:r>
              <a:rPr lang="zh-CN" altLang="en-US" sz="2400" dirty="0"/>
              <a:t>觉</a:t>
            </a:r>
            <a:endParaRPr lang="en-US" altLang="zh-TW" sz="2400" dirty="0"/>
          </a:p>
        </p:txBody>
      </p:sp>
      <p:sp>
        <p:nvSpPr>
          <p:cNvPr id="51" name="矩形 50"/>
          <p:cNvSpPr/>
          <p:nvPr/>
        </p:nvSpPr>
        <p:spPr>
          <a:xfrm>
            <a:off x="6799825" y="5862930"/>
            <a:ext cx="492443" cy="461665"/>
          </a:xfrm>
          <a:prstGeom prst="rect">
            <a:avLst/>
          </a:prstGeom>
        </p:spPr>
        <p:txBody>
          <a:bodyPr wrap="none">
            <a:spAutoFit/>
          </a:bodyPr>
          <a:lstStyle/>
          <a:p>
            <a:r>
              <a:rPr lang="zh-TW" altLang="en-US" sz="2400" dirty="0"/>
              <a:t>太</a:t>
            </a:r>
            <a:endParaRPr lang="en-US" altLang="zh-TW" sz="2400" dirty="0"/>
          </a:p>
        </p:txBody>
      </p:sp>
      <p:sp>
        <p:nvSpPr>
          <p:cNvPr id="52" name="矩形 51"/>
          <p:cNvSpPr/>
          <p:nvPr/>
        </p:nvSpPr>
        <p:spPr>
          <a:xfrm>
            <a:off x="4723158" y="5833663"/>
            <a:ext cx="492443" cy="461665"/>
          </a:xfrm>
          <a:prstGeom prst="rect">
            <a:avLst/>
          </a:prstGeom>
        </p:spPr>
        <p:txBody>
          <a:bodyPr wrap="none">
            <a:spAutoFit/>
          </a:bodyPr>
          <a:lstStyle/>
          <a:p>
            <a:r>
              <a:rPr lang="zh-TW" altLang="en-US" sz="2400" dirty="0"/>
              <a:t>得</a:t>
            </a:r>
            <a:endParaRPr lang="en-US" altLang="zh-TW" sz="2400" dirty="0"/>
          </a:p>
        </p:txBody>
      </p:sp>
      <p:sp>
        <p:nvSpPr>
          <p:cNvPr id="53" name="矩形 52"/>
          <p:cNvSpPr/>
          <p:nvPr/>
        </p:nvSpPr>
        <p:spPr>
          <a:xfrm>
            <a:off x="7769138" y="5867046"/>
            <a:ext cx="492443" cy="461665"/>
          </a:xfrm>
          <a:prstGeom prst="rect">
            <a:avLst/>
          </a:prstGeom>
        </p:spPr>
        <p:txBody>
          <a:bodyPr wrap="none">
            <a:spAutoFit/>
          </a:bodyPr>
          <a:lstStyle/>
          <a:p>
            <a:r>
              <a:rPr lang="zh-CN" altLang="en-US" sz="2400" dirty="0"/>
              <a:t>好</a:t>
            </a:r>
            <a:endParaRPr lang="en-US" altLang="zh-TW" sz="2400" dirty="0"/>
          </a:p>
        </p:txBody>
      </p:sp>
      <p:sp>
        <p:nvSpPr>
          <p:cNvPr id="54" name="矩形 53"/>
          <p:cNvSpPr/>
          <p:nvPr/>
        </p:nvSpPr>
        <p:spPr>
          <a:xfrm>
            <a:off x="8743552" y="5842900"/>
            <a:ext cx="492443" cy="461665"/>
          </a:xfrm>
          <a:prstGeom prst="rect">
            <a:avLst/>
          </a:prstGeom>
        </p:spPr>
        <p:txBody>
          <a:bodyPr wrap="none">
            <a:spAutoFit/>
          </a:bodyPr>
          <a:lstStyle/>
          <a:p>
            <a:r>
              <a:rPr lang="zh-TW" altLang="en-US" sz="2400" dirty="0"/>
              <a:t>了</a:t>
            </a:r>
            <a:endParaRPr lang="en-US" altLang="zh-TW" sz="2400" dirty="0"/>
          </a:p>
        </p:txBody>
      </p:sp>
      <p:grpSp>
        <p:nvGrpSpPr>
          <p:cNvPr id="11" name="群組 10"/>
          <p:cNvGrpSpPr/>
          <p:nvPr/>
        </p:nvGrpSpPr>
        <p:grpSpPr>
          <a:xfrm>
            <a:off x="15198266" y="2300693"/>
            <a:ext cx="465153" cy="2256614"/>
            <a:chOff x="6774969" y="2139801"/>
            <a:chExt cx="465153" cy="2256614"/>
          </a:xfrm>
        </p:grpSpPr>
        <p:sp>
          <p:nvSpPr>
            <p:cNvPr id="26" name="矩形 25"/>
            <p:cNvSpPr/>
            <p:nvPr/>
          </p:nvSpPr>
          <p:spPr>
            <a:xfrm>
              <a:off x="6774969" y="2139801"/>
              <a:ext cx="465153" cy="22566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dirty="0"/>
            </a:p>
          </p:txBody>
        </p:sp>
        <p:sp>
          <p:nvSpPr>
            <p:cNvPr id="4" name="橢圓 3"/>
            <p:cNvSpPr/>
            <p:nvPr/>
          </p:nvSpPr>
          <p:spPr>
            <a:xfrm>
              <a:off x="6816791" y="2587914"/>
              <a:ext cx="381507" cy="38150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55" name="橢圓 54"/>
            <p:cNvSpPr/>
            <p:nvPr/>
          </p:nvSpPr>
          <p:spPr>
            <a:xfrm>
              <a:off x="6816791" y="3499459"/>
              <a:ext cx="381507" cy="38150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56" name="橢圓 55"/>
            <p:cNvSpPr/>
            <p:nvPr/>
          </p:nvSpPr>
          <p:spPr>
            <a:xfrm>
              <a:off x="6816791" y="3037957"/>
              <a:ext cx="381507" cy="38150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57" name="橢圓 56"/>
            <p:cNvSpPr/>
            <p:nvPr/>
          </p:nvSpPr>
          <p:spPr>
            <a:xfrm>
              <a:off x="6818786" y="3934184"/>
              <a:ext cx="381507" cy="38150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58" name="橢圓 57"/>
            <p:cNvSpPr/>
            <p:nvPr/>
          </p:nvSpPr>
          <p:spPr>
            <a:xfrm>
              <a:off x="6816791" y="2156426"/>
              <a:ext cx="381507" cy="38150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dirty="0"/>
            </a:p>
          </p:txBody>
        </p:sp>
      </p:grpSp>
      <p:sp>
        <p:nvSpPr>
          <p:cNvPr id="60" name="矩形 59"/>
          <p:cNvSpPr/>
          <p:nvPr/>
        </p:nvSpPr>
        <p:spPr>
          <a:xfrm>
            <a:off x="13703909" y="2659705"/>
            <a:ext cx="800219" cy="461665"/>
          </a:xfrm>
          <a:prstGeom prst="rect">
            <a:avLst/>
          </a:prstGeom>
        </p:spPr>
        <p:txBody>
          <a:bodyPr wrap="none">
            <a:spAutoFit/>
          </a:bodyPr>
          <a:lstStyle/>
          <a:p>
            <a:r>
              <a:rPr lang="zh-CN" altLang="en-US" sz="2400" dirty="0">
                <a:solidFill>
                  <a:srgbClr val="FF0000"/>
                </a:solidFill>
              </a:rPr>
              <a:t>正</a:t>
            </a:r>
            <a:r>
              <a:rPr lang="zh-TW" altLang="en-US" sz="2400" dirty="0">
                <a:solidFill>
                  <a:srgbClr val="FF0000"/>
                </a:solidFill>
              </a:rPr>
              <a:t>面</a:t>
            </a:r>
            <a:endParaRPr lang="zh-TW" altLang="en-US" sz="2400" dirty="0"/>
          </a:p>
        </p:txBody>
      </p:sp>
      <p:sp>
        <p:nvSpPr>
          <p:cNvPr id="61" name="矩形 60"/>
          <p:cNvSpPr/>
          <p:nvPr/>
        </p:nvSpPr>
        <p:spPr>
          <a:xfrm>
            <a:off x="13690220" y="3091664"/>
            <a:ext cx="800219" cy="461665"/>
          </a:xfrm>
          <a:prstGeom prst="rect">
            <a:avLst/>
          </a:prstGeom>
        </p:spPr>
        <p:txBody>
          <a:bodyPr wrap="none">
            <a:spAutoFit/>
          </a:bodyPr>
          <a:lstStyle/>
          <a:p>
            <a:r>
              <a:rPr lang="zh-CN" altLang="en-US" sz="2400" dirty="0">
                <a:solidFill>
                  <a:srgbClr val="00B050"/>
                </a:solidFill>
              </a:rPr>
              <a:t>中性</a:t>
            </a:r>
            <a:endParaRPr lang="zh-TW" altLang="en-US" sz="2400" dirty="0">
              <a:solidFill>
                <a:srgbClr val="00B050"/>
              </a:solidFill>
            </a:endParaRPr>
          </a:p>
        </p:txBody>
      </p:sp>
      <p:sp>
        <p:nvSpPr>
          <p:cNvPr id="62" name="矩形 61"/>
          <p:cNvSpPr/>
          <p:nvPr/>
        </p:nvSpPr>
        <p:spPr>
          <a:xfrm>
            <a:off x="13697064" y="3569142"/>
            <a:ext cx="800219" cy="461665"/>
          </a:xfrm>
          <a:prstGeom prst="rect">
            <a:avLst/>
          </a:prstGeom>
        </p:spPr>
        <p:txBody>
          <a:bodyPr wrap="none">
            <a:spAutoFit/>
          </a:bodyPr>
          <a:lstStyle/>
          <a:p>
            <a:r>
              <a:rPr lang="zh-CN" altLang="en-US" sz="2400" dirty="0">
                <a:solidFill>
                  <a:srgbClr val="0000FF"/>
                </a:solidFill>
              </a:rPr>
              <a:t>负</a:t>
            </a:r>
            <a:r>
              <a:rPr lang="zh-TW" altLang="en-US" sz="2400" dirty="0">
                <a:solidFill>
                  <a:srgbClr val="0000FF"/>
                </a:solidFill>
              </a:rPr>
              <a:t>面</a:t>
            </a:r>
            <a:endParaRPr lang="zh-TW" altLang="en-US" sz="2400" dirty="0"/>
          </a:p>
        </p:txBody>
      </p:sp>
      <p:sp>
        <p:nvSpPr>
          <p:cNvPr id="64" name="摺角紙張 63"/>
          <p:cNvSpPr/>
          <p:nvPr/>
        </p:nvSpPr>
        <p:spPr>
          <a:xfrm>
            <a:off x="4284296" y="1252934"/>
            <a:ext cx="1828800" cy="889098"/>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t>带着愉悦的心情</a:t>
            </a:r>
            <a:r>
              <a:rPr lang="zh-TW" altLang="en-US" dirty="0"/>
              <a:t>看了</a:t>
            </a:r>
            <a:r>
              <a:rPr lang="zh-CN" altLang="en-US" dirty="0"/>
              <a:t>这部电影</a:t>
            </a:r>
            <a:endParaRPr lang="zh-TW" altLang="en-US" dirty="0"/>
          </a:p>
        </p:txBody>
      </p:sp>
      <p:sp>
        <p:nvSpPr>
          <p:cNvPr id="65" name="摺角紙張 64"/>
          <p:cNvSpPr/>
          <p:nvPr/>
        </p:nvSpPr>
        <p:spPr>
          <a:xfrm>
            <a:off x="6377867" y="1269368"/>
            <a:ext cx="1828800" cy="889098"/>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t>这部电影</a:t>
            </a:r>
            <a:r>
              <a:rPr lang="zh-TW" altLang="en-US" dirty="0"/>
              <a:t>太糟</a:t>
            </a:r>
            <a:r>
              <a:rPr lang="zh-CN" altLang="en-US" dirty="0"/>
              <a:t>了</a:t>
            </a:r>
            <a:endParaRPr lang="en-US" altLang="zh-TW" dirty="0"/>
          </a:p>
        </p:txBody>
      </p:sp>
      <p:sp>
        <p:nvSpPr>
          <p:cNvPr id="66" name="摺角紙張 65"/>
          <p:cNvSpPr/>
          <p:nvPr/>
        </p:nvSpPr>
        <p:spPr>
          <a:xfrm>
            <a:off x="8482315" y="1252934"/>
            <a:ext cx="1828800" cy="889098"/>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t>这部电影</a:t>
            </a:r>
            <a:r>
              <a:rPr lang="zh-TW" altLang="en-US" dirty="0"/>
              <a:t>很棒</a:t>
            </a:r>
          </a:p>
        </p:txBody>
      </p:sp>
      <p:sp>
        <p:nvSpPr>
          <p:cNvPr id="67" name="文字方塊 66"/>
          <p:cNvSpPr txBox="1"/>
          <p:nvPr/>
        </p:nvSpPr>
        <p:spPr>
          <a:xfrm>
            <a:off x="4170425" y="2166589"/>
            <a:ext cx="2149642" cy="400110"/>
          </a:xfrm>
          <a:prstGeom prst="rect">
            <a:avLst/>
          </a:prstGeom>
          <a:noFill/>
        </p:spPr>
        <p:txBody>
          <a:bodyPr wrap="square" rtlCol="0">
            <a:spAutoFit/>
          </a:bodyPr>
          <a:lstStyle/>
          <a:p>
            <a:r>
              <a:rPr lang="en-US" altLang="zh-TW" sz="2000" dirty="0">
                <a:solidFill>
                  <a:srgbClr val="FF0000"/>
                </a:solidFill>
              </a:rPr>
              <a:t>Positive (</a:t>
            </a:r>
            <a:r>
              <a:rPr lang="zh-TW" altLang="en-US" sz="2000" dirty="0">
                <a:solidFill>
                  <a:srgbClr val="FF0000"/>
                </a:solidFill>
              </a:rPr>
              <a:t>正面</a:t>
            </a:r>
            <a:r>
              <a:rPr lang="en-US" altLang="zh-TW" sz="2000" dirty="0">
                <a:solidFill>
                  <a:srgbClr val="FF0000"/>
                </a:solidFill>
              </a:rPr>
              <a:t>)</a:t>
            </a:r>
            <a:endParaRPr lang="zh-TW" altLang="en-US" sz="2000" dirty="0">
              <a:solidFill>
                <a:srgbClr val="FF0000"/>
              </a:solidFill>
            </a:endParaRPr>
          </a:p>
        </p:txBody>
      </p:sp>
      <p:sp>
        <p:nvSpPr>
          <p:cNvPr id="68" name="文字方塊 67"/>
          <p:cNvSpPr txBox="1"/>
          <p:nvPr/>
        </p:nvSpPr>
        <p:spPr>
          <a:xfrm>
            <a:off x="6248191" y="2166588"/>
            <a:ext cx="2149642" cy="400110"/>
          </a:xfrm>
          <a:prstGeom prst="rect">
            <a:avLst/>
          </a:prstGeom>
          <a:noFill/>
        </p:spPr>
        <p:txBody>
          <a:bodyPr wrap="square" rtlCol="0">
            <a:spAutoFit/>
          </a:bodyPr>
          <a:lstStyle/>
          <a:p>
            <a:r>
              <a:rPr lang="en-US" altLang="zh-TW" sz="2000" dirty="0">
                <a:solidFill>
                  <a:srgbClr val="0000FF"/>
                </a:solidFill>
              </a:rPr>
              <a:t>Negative (</a:t>
            </a:r>
            <a:r>
              <a:rPr lang="zh-CN" altLang="en-US" sz="2000" dirty="0">
                <a:solidFill>
                  <a:srgbClr val="0000FF"/>
                </a:solidFill>
              </a:rPr>
              <a:t>负</a:t>
            </a:r>
            <a:r>
              <a:rPr lang="zh-TW" altLang="en-US" sz="2000" dirty="0">
                <a:solidFill>
                  <a:srgbClr val="0000FF"/>
                </a:solidFill>
              </a:rPr>
              <a:t>面</a:t>
            </a:r>
            <a:r>
              <a:rPr lang="en-US" altLang="zh-TW" sz="2000" dirty="0">
                <a:solidFill>
                  <a:srgbClr val="0000FF"/>
                </a:solidFill>
              </a:rPr>
              <a:t>)</a:t>
            </a:r>
            <a:endParaRPr lang="zh-TW" altLang="en-US" sz="2000" dirty="0">
              <a:solidFill>
                <a:srgbClr val="0000FF"/>
              </a:solidFill>
            </a:endParaRPr>
          </a:p>
        </p:txBody>
      </p:sp>
      <p:sp>
        <p:nvSpPr>
          <p:cNvPr id="69" name="文字方塊 68"/>
          <p:cNvSpPr txBox="1"/>
          <p:nvPr/>
        </p:nvSpPr>
        <p:spPr>
          <a:xfrm>
            <a:off x="8482315" y="2169754"/>
            <a:ext cx="2149642" cy="400110"/>
          </a:xfrm>
          <a:prstGeom prst="rect">
            <a:avLst/>
          </a:prstGeom>
          <a:noFill/>
        </p:spPr>
        <p:txBody>
          <a:bodyPr wrap="square" rtlCol="0">
            <a:spAutoFit/>
          </a:bodyPr>
          <a:lstStyle/>
          <a:p>
            <a:r>
              <a:rPr lang="en-US" altLang="zh-TW" sz="2000" dirty="0">
                <a:solidFill>
                  <a:srgbClr val="FF0000"/>
                </a:solidFill>
              </a:rPr>
              <a:t>Positive (</a:t>
            </a:r>
            <a:r>
              <a:rPr lang="zh-TW" altLang="en-US" sz="2000" dirty="0">
                <a:solidFill>
                  <a:srgbClr val="FF0000"/>
                </a:solidFill>
              </a:rPr>
              <a:t>正面</a:t>
            </a:r>
            <a:r>
              <a:rPr lang="en-US" altLang="zh-TW" sz="2000" dirty="0">
                <a:solidFill>
                  <a:srgbClr val="FF0000"/>
                </a:solidFill>
              </a:rPr>
              <a:t>)</a:t>
            </a:r>
            <a:endParaRPr lang="zh-TW" altLang="en-US" sz="2000" dirty="0">
              <a:solidFill>
                <a:srgbClr val="FF0000"/>
              </a:solidFill>
            </a:endParaRPr>
          </a:p>
        </p:txBody>
      </p:sp>
      <p:sp>
        <p:nvSpPr>
          <p:cNvPr id="70" name="文字方塊 69"/>
          <p:cNvSpPr txBox="1"/>
          <p:nvPr/>
        </p:nvSpPr>
        <p:spPr>
          <a:xfrm>
            <a:off x="5422154" y="5730167"/>
            <a:ext cx="1103085"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7" name="组合 6">
            <a:extLst>
              <a:ext uri="{FF2B5EF4-FFF2-40B4-BE49-F238E27FC236}">
                <a16:creationId xmlns:a16="http://schemas.microsoft.com/office/drawing/2014/main" id="{B918EF2A-F532-4BDF-B297-2A34AAED2D77}"/>
              </a:ext>
            </a:extLst>
          </p:cNvPr>
          <p:cNvGrpSpPr/>
          <p:nvPr/>
        </p:nvGrpSpPr>
        <p:grpSpPr>
          <a:xfrm rot="5400000">
            <a:off x="5863424" y="2462000"/>
            <a:ext cx="465153" cy="1511096"/>
            <a:chOff x="8549167" y="2300693"/>
            <a:chExt cx="465153" cy="1511096"/>
          </a:xfrm>
        </p:grpSpPr>
        <p:sp>
          <p:nvSpPr>
            <p:cNvPr id="80" name="矩形 79">
              <a:extLst>
                <a:ext uri="{FF2B5EF4-FFF2-40B4-BE49-F238E27FC236}">
                  <a16:creationId xmlns:a16="http://schemas.microsoft.com/office/drawing/2014/main" id="{F465BDFF-02B9-49DD-812F-F716078069A3}"/>
                </a:ext>
              </a:extLst>
            </p:cNvPr>
            <p:cNvSpPr/>
            <p:nvPr/>
          </p:nvSpPr>
          <p:spPr>
            <a:xfrm>
              <a:off x="8549167" y="2300693"/>
              <a:ext cx="465153" cy="1511096"/>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dirty="0"/>
            </a:p>
          </p:txBody>
        </p:sp>
        <p:sp>
          <p:nvSpPr>
            <p:cNvPr id="81" name="橢圓 3">
              <a:extLst>
                <a:ext uri="{FF2B5EF4-FFF2-40B4-BE49-F238E27FC236}">
                  <a16:creationId xmlns:a16="http://schemas.microsoft.com/office/drawing/2014/main" id="{4B6E89DC-12BB-4ECD-965E-F249350CAEE2}"/>
                </a:ext>
              </a:extLst>
            </p:cNvPr>
            <p:cNvSpPr/>
            <p:nvPr/>
          </p:nvSpPr>
          <p:spPr>
            <a:xfrm>
              <a:off x="8590989" y="2423283"/>
              <a:ext cx="381507" cy="381507"/>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82" name="橢圓 54">
              <a:extLst>
                <a:ext uri="{FF2B5EF4-FFF2-40B4-BE49-F238E27FC236}">
                  <a16:creationId xmlns:a16="http://schemas.microsoft.com/office/drawing/2014/main" id="{1C69E935-6848-49B5-B554-838AF1E0B40B}"/>
                </a:ext>
              </a:extLst>
            </p:cNvPr>
            <p:cNvSpPr/>
            <p:nvPr/>
          </p:nvSpPr>
          <p:spPr>
            <a:xfrm>
              <a:off x="8590989" y="3334828"/>
              <a:ext cx="381507" cy="381507"/>
            </a:xfrm>
            <a:prstGeom prst="ellipse">
              <a:avLst/>
            </a:prstGeom>
            <a:solidFill>
              <a:srgbClr val="92D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dirty="0"/>
            </a:p>
          </p:txBody>
        </p:sp>
        <p:sp>
          <p:nvSpPr>
            <p:cNvPr id="83" name="橢圓 55">
              <a:extLst>
                <a:ext uri="{FF2B5EF4-FFF2-40B4-BE49-F238E27FC236}">
                  <a16:creationId xmlns:a16="http://schemas.microsoft.com/office/drawing/2014/main" id="{A7D00D6A-307E-4ABA-BFE2-A839ED6CEB51}"/>
                </a:ext>
              </a:extLst>
            </p:cNvPr>
            <p:cNvSpPr/>
            <p:nvPr/>
          </p:nvSpPr>
          <p:spPr>
            <a:xfrm>
              <a:off x="8590989" y="2873326"/>
              <a:ext cx="381507" cy="381507"/>
            </a:xfrm>
            <a:prstGeom prst="ellipse">
              <a:avLst/>
            </a:pr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grpSp>
      <p:cxnSp>
        <p:nvCxnSpPr>
          <p:cNvPr id="86" name="直線單箭頭接點 33">
            <a:extLst>
              <a:ext uri="{FF2B5EF4-FFF2-40B4-BE49-F238E27FC236}">
                <a16:creationId xmlns:a16="http://schemas.microsoft.com/office/drawing/2014/main" id="{B2218B5F-3E94-490D-8745-2D7125F223EB}"/>
              </a:ext>
            </a:extLst>
          </p:cNvPr>
          <p:cNvCxnSpPr>
            <a:cxnSpLocks/>
            <a:stCxn id="18" idx="0"/>
            <a:endCxn id="80" idx="3"/>
          </p:cNvCxnSpPr>
          <p:nvPr/>
        </p:nvCxnSpPr>
        <p:spPr>
          <a:xfrm flipV="1">
            <a:off x="3009588" y="3450126"/>
            <a:ext cx="3086412" cy="1159237"/>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87" name="直線單箭頭接點 33">
            <a:extLst>
              <a:ext uri="{FF2B5EF4-FFF2-40B4-BE49-F238E27FC236}">
                <a16:creationId xmlns:a16="http://schemas.microsoft.com/office/drawing/2014/main" id="{EB9CCFB1-FF50-4F1C-8FF3-7F135BA88D41}"/>
              </a:ext>
            </a:extLst>
          </p:cNvPr>
          <p:cNvCxnSpPr>
            <a:cxnSpLocks/>
            <a:stCxn id="19" idx="0"/>
            <a:endCxn id="80" idx="3"/>
          </p:cNvCxnSpPr>
          <p:nvPr/>
        </p:nvCxnSpPr>
        <p:spPr>
          <a:xfrm flipV="1">
            <a:off x="3970256" y="3450126"/>
            <a:ext cx="2125744" cy="1159237"/>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88" name="直線單箭頭接點 33">
            <a:extLst>
              <a:ext uri="{FF2B5EF4-FFF2-40B4-BE49-F238E27FC236}">
                <a16:creationId xmlns:a16="http://schemas.microsoft.com/office/drawing/2014/main" id="{4477D55D-E3BD-4AEB-8439-9B7475F2FE13}"/>
              </a:ext>
            </a:extLst>
          </p:cNvPr>
          <p:cNvCxnSpPr>
            <a:cxnSpLocks/>
            <a:stCxn id="47" idx="0"/>
            <a:endCxn id="80" idx="3"/>
          </p:cNvCxnSpPr>
          <p:nvPr/>
        </p:nvCxnSpPr>
        <p:spPr>
          <a:xfrm flipV="1">
            <a:off x="4953924" y="3450125"/>
            <a:ext cx="1142076" cy="1162012"/>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89" name="直線單箭頭接點 33">
            <a:extLst>
              <a:ext uri="{FF2B5EF4-FFF2-40B4-BE49-F238E27FC236}">
                <a16:creationId xmlns:a16="http://schemas.microsoft.com/office/drawing/2014/main" id="{6F05E001-230E-44CF-84F6-B2A8835360E7}"/>
              </a:ext>
            </a:extLst>
          </p:cNvPr>
          <p:cNvCxnSpPr>
            <a:cxnSpLocks/>
            <a:endCxn id="83" idx="6"/>
          </p:cNvCxnSpPr>
          <p:nvPr/>
        </p:nvCxnSpPr>
        <p:spPr>
          <a:xfrm flipH="1" flipV="1">
            <a:off x="6088161" y="3408301"/>
            <a:ext cx="1081130" cy="1201066"/>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90" name="直線單箭頭接點 33">
            <a:extLst>
              <a:ext uri="{FF2B5EF4-FFF2-40B4-BE49-F238E27FC236}">
                <a16:creationId xmlns:a16="http://schemas.microsoft.com/office/drawing/2014/main" id="{3637B499-34A8-449D-9CC2-73B184E66545}"/>
              </a:ext>
            </a:extLst>
          </p:cNvPr>
          <p:cNvCxnSpPr>
            <a:cxnSpLocks/>
            <a:stCxn id="21" idx="0"/>
            <a:endCxn id="80" idx="3"/>
          </p:cNvCxnSpPr>
          <p:nvPr/>
        </p:nvCxnSpPr>
        <p:spPr>
          <a:xfrm flipH="1" flipV="1">
            <a:off x="6096000" y="3450125"/>
            <a:ext cx="1898812" cy="1162012"/>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534917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725DAE-11C3-4E1A-BC5D-C959BABB1781}"/>
              </a:ext>
            </a:extLst>
          </p:cNvPr>
          <p:cNvSpPr>
            <a:spLocks noGrp="1"/>
          </p:cNvSpPr>
          <p:nvPr>
            <p:ph type="title"/>
          </p:nvPr>
        </p:nvSpPr>
        <p:spPr/>
        <p:txBody>
          <a:bodyPr/>
          <a:lstStyle/>
          <a:p>
            <a:r>
              <a:rPr lang="zh-CN" altLang="en-US"/>
              <a:t>参考资料</a:t>
            </a:r>
            <a:endParaRPr lang="zh-CN" altLang="en-US" dirty="0"/>
          </a:p>
        </p:txBody>
      </p:sp>
      <p:sp>
        <p:nvSpPr>
          <p:cNvPr id="3" name="内容占位符 2">
            <a:extLst>
              <a:ext uri="{FF2B5EF4-FFF2-40B4-BE49-F238E27FC236}">
                <a16:creationId xmlns:a16="http://schemas.microsoft.com/office/drawing/2014/main" id="{8D1BB1EF-AC63-40AB-A7E5-A025FD85C5B3}"/>
              </a:ext>
            </a:extLst>
          </p:cNvPr>
          <p:cNvSpPr>
            <a:spLocks noGrp="1"/>
          </p:cNvSpPr>
          <p:nvPr>
            <p:ph idx="1"/>
          </p:nvPr>
        </p:nvSpPr>
        <p:spPr/>
        <p:txBody>
          <a:bodyPr/>
          <a:lstStyle/>
          <a:p>
            <a:r>
              <a:rPr lang="en-US" altLang="zh-CN"/>
              <a:t>《</a:t>
            </a:r>
            <a:r>
              <a:rPr lang="zh-CN" altLang="en-US"/>
              <a:t>神经网络与深度学习</a:t>
            </a:r>
            <a:r>
              <a:rPr lang="en-US" altLang="zh-CN"/>
              <a:t>》</a:t>
            </a:r>
            <a:r>
              <a:rPr lang="zh-CN" altLang="en-US"/>
              <a:t>第</a:t>
            </a:r>
            <a:r>
              <a:rPr lang="en-US" altLang="zh-CN"/>
              <a:t>6</a:t>
            </a:r>
            <a:r>
              <a:rPr lang="zh-CN" altLang="en-US"/>
              <a:t>章</a:t>
            </a:r>
            <a:endParaRPr lang="en-US" altLang="zh-CN"/>
          </a:p>
          <a:p>
            <a:pPr lvl="1"/>
            <a:r>
              <a:rPr lang="en-US" altLang="zh-CN">
                <a:hlinkClick r:id="rId2"/>
              </a:rPr>
              <a:t>https://nndl.github.io/</a:t>
            </a:r>
            <a:endParaRPr lang="en-US" altLang="zh-CN"/>
          </a:p>
          <a:p>
            <a:endParaRPr lang="en-US" altLang="zh-CN"/>
          </a:p>
          <a:p>
            <a:r>
              <a:rPr lang="zh-CN" altLang="en-US"/>
              <a:t>网络资料</a:t>
            </a:r>
            <a:endParaRPr lang="en-US" altLang="zh-CN">
              <a:hlinkClick r:id="rId3"/>
            </a:endParaRPr>
          </a:p>
          <a:p>
            <a:pPr lvl="1"/>
            <a:r>
              <a:rPr lang="en-US" altLang="zh-CN"/>
              <a:t>An Introduction to Recurrent Neural Networks</a:t>
            </a:r>
          </a:p>
          <a:p>
            <a:pPr lvl="2"/>
            <a:r>
              <a:rPr lang="en-US" altLang="zh-CN">
                <a:hlinkClick r:id="rId3"/>
              </a:rPr>
              <a:t>https://medium.com/explore-artificial-intelligence/an-introduction-to-recurrent-neural-networks-72c97bf0912</a:t>
            </a:r>
            <a:endParaRPr lang="en-US" altLang="zh-CN"/>
          </a:p>
          <a:p>
            <a:pPr lvl="1"/>
            <a:r>
              <a:rPr lang="en-US" altLang="zh-CN"/>
              <a:t>Recurrent Neural Networks</a:t>
            </a:r>
          </a:p>
          <a:p>
            <a:pPr lvl="2"/>
            <a:r>
              <a:rPr lang="en-US" altLang="zh-CN">
                <a:hlinkClick r:id="rId4"/>
              </a:rPr>
              <a:t>https://towardsdatascience.com/recurrent-neural-networks-d4642c9bc7ce</a:t>
            </a:r>
            <a:endParaRPr lang="en-US" altLang="zh-CN"/>
          </a:p>
          <a:p>
            <a:endParaRPr lang="zh-CN" altLang="en-US" dirty="0"/>
          </a:p>
        </p:txBody>
      </p:sp>
    </p:spTree>
    <p:extLst>
      <p:ext uri="{BB962C8B-B14F-4D97-AF65-F5344CB8AC3E}">
        <p14:creationId xmlns:p14="http://schemas.microsoft.com/office/powerpoint/2010/main" val="552083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应用到机器学习</a:t>
            </a:r>
            <a:endParaRPr lang="zh-CN" altLang="en-US" dirty="0"/>
          </a:p>
        </p:txBody>
      </p:sp>
      <p:sp>
        <p:nvSpPr>
          <p:cNvPr id="7" name="内容占位符 6"/>
          <p:cNvSpPr>
            <a:spLocks noGrp="1"/>
          </p:cNvSpPr>
          <p:nvPr>
            <p:ph idx="1"/>
          </p:nvPr>
        </p:nvSpPr>
        <p:spPr/>
        <p:txBody>
          <a:bodyPr/>
          <a:lstStyle/>
          <a:p>
            <a:r>
              <a:rPr lang="zh-CN" altLang="en-US"/>
              <a:t>同步的序列到序列模式</a:t>
            </a:r>
          </a:p>
          <a:p>
            <a:endParaRPr lang="zh-CN" altLang="en-US" dirty="0"/>
          </a:p>
        </p:txBody>
      </p:sp>
      <p:pic>
        <p:nvPicPr>
          <p:cNvPr id="4" name="图片 3">
            <a:extLst>
              <a:ext uri="{FF2B5EF4-FFF2-40B4-BE49-F238E27FC236}">
                <a16:creationId xmlns:a16="http://schemas.microsoft.com/office/drawing/2014/main" id="{F6B45C5C-A6CF-4C0A-85B8-165374592EFC}"/>
              </a:ext>
            </a:extLst>
          </p:cNvPr>
          <p:cNvPicPr>
            <a:picLocks noChangeAspect="1"/>
          </p:cNvPicPr>
          <p:nvPr/>
        </p:nvPicPr>
        <p:blipFill>
          <a:blip r:embed="rId2"/>
          <a:stretch>
            <a:fillRect/>
          </a:stretch>
        </p:blipFill>
        <p:spPr>
          <a:xfrm>
            <a:off x="3505200" y="2514600"/>
            <a:ext cx="3657600" cy="1684328"/>
          </a:xfrm>
          <a:prstGeom prst="rect">
            <a:avLst/>
          </a:prstGeom>
        </p:spPr>
      </p:pic>
    </p:spTree>
    <p:extLst>
      <p:ext uri="{BB962C8B-B14F-4D97-AF65-F5344CB8AC3E}">
        <p14:creationId xmlns:p14="http://schemas.microsoft.com/office/powerpoint/2010/main" val="511046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CN" altLang="en-US"/>
              <a:t>同步的序列到序列模式</a:t>
            </a:r>
            <a:endParaRPr lang="zh-CN" altLang="en-US" dirty="0"/>
          </a:p>
        </p:txBody>
      </p:sp>
      <p:sp>
        <p:nvSpPr>
          <p:cNvPr id="3" name="內容版面配置區 2"/>
          <p:cNvSpPr>
            <a:spLocks noGrp="1"/>
          </p:cNvSpPr>
          <p:nvPr>
            <p:ph idx="1"/>
          </p:nvPr>
        </p:nvSpPr>
        <p:spPr/>
        <p:txBody>
          <a:bodyPr/>
          <a:lstStyle/>
          <a:p>
            <a:r>
              <a:rPr lang="zh-CN" altLang="en-US"/>
              <a:t>中文分词</a:t>
            </a:r>
            <a:endParaRPr lang="zh-TW" altLang="en-US"/>
          </a:p>
          <a:p>
            <a:endParaRPr lang="zh-TW" altLang="en-US" dirty="0"/>
          </a:p>
        </p:txBody>
      </p:sp>
      <p:sp>
        <p:nvSpPr>
          <p:cNvPr id="110" name="矩形 109">
            <a:extLst>
              <a:ext uri="{FF2B5EF4-FFF2-40B4-BE49-F238E27FC236}">
                <a16:creationId xmlns:a16="http://schemas.microsoft.com/office/drawing/2014/main" id="{787E6A0D-9A00-465F-BF24-E5DB3F3E57C2}"/>
              </a:ext>
            </a:extLst>
          </p:cNvPr>
          <p:cNvSpPr/>
          <p:nvPr/>
        </p:nvSpPr>
        <p:spPr>
          <a:xfrm>
            <a:off x="2697647" y="3902728"/>
            <a:ext cx="461666" cy="9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1" name="矩形 110">
            <a:extLst>
              <a:ext uri="{FF2B5EF4-FFF2-40B4-BE49-F238E27FC236}">
                <a16:creationId xmlns:a16="http://schemas.microsoft.com/office/drawing/2014/main" id="{07B59785-904C-4028-934E-2BD9E42531B5}"/>
              </a:ext>
            </a:extLst>
          </p:cNvPr>
          <p:cNvSpPr/>
          <p:nvPr/>
        </p:nvSpPr>
        <p:spPr>
          <a:xfrm>
            <a:off x="3685724" y="3902728"/>
            <a:ext cx="465153" cy="9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2" name="矩形 111">
            <a:extLst>
              <a:ext uri="{FF2B5EF4-FFF2-40B4-BE49-F238E27FC236}">
                <a16:creationId xmlns:a16="http://schemas.microsoft.com/office/drawing/2014/main" id="{9EFEF2B5-6C6C-4606-BAEE-83F40F00AC34}"/>
              </a:ext>
            </a:extLst>
          </p:cNvPr>
          <p:cNvSpPr/>
          <p:nvPr/>
        </p:nvSpPr>
        <p:spPr>
          <a:xfrm>
            <a:off x="6660413" y="3902728"/>
            <a:ext cx="465153" cy="9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3" name="矩形 112">
            <a:extLst>
              <a:ext uri="{FF2B5EF4-FFF2-40B4-BE49-F238E27FC236}">
                <a16:creationId xmlns:a16="http://schemas.microsoft.com/office/drawing/2014/main" id="{25A10ABE-B964-49CE-BDA8-E0DB7B80C47B}"/>
              </a:ext>
            </a:extLst>
          </p:cNvPr>
          <p:cNvSpPr/>
          <p:nvPr/>
        </p:nvSpPr>
        <p:spPr>
          <a:xfrm>
            <a:off x="7651976" y="3902728"/>
            <a:ext cx="465153" cy="9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4" name="矩形 113">
            <a:extLst>
              <a:ext uri="{FF2B5EF4-FFF2-40B4-BE49-F238E27FC236}">
                <a16:creationId xmlns:a16="http://schemas.microsoft.com/office/drawing/2014/main" id="{6927004F-26C4-4A7A-8E33-27DD5139CA17}"/>
              </a:ext>
            </a:extLst>
          </p:cNvPr>
          <p:cNvSpPr/>
          <p:nvPr/>
        </p:nvSpPr>
        <p:spPr>
          <a:xfrm>
            <a:off x="8643539" y="3902728"/>
            <a:ext cx="465153" cy="9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115" name="直線單箭頭接點 34">
            <a:extLst>
              <a:ext uri="{FF2B5EF4-FFF2-40B4-BE49-F238E27FC236}">
                <a16:creationId xmlns:a16="http://schemas.microsoft.com/office/drawing/2014/main" id="{3D41C926-67F8-45AC-9188-159CFBD84E42}"/>
              </a:ext>
            </a:extLst>
          </p:cNvPr>
          <p:cNvCxnSpPr>
            <a:cxnSpLocks/>
            <a:stCxn id="110" idx="3"/>
            <a:endCxn id="111" idx="1"/>
          </p:cNvCxnSpPr>
          <p:nvPr/>
        </p:nvCxnSpPr>
        <p:spPr>
          <a:xfrm>
            <a:off x="3159313" y="4352728"/>
            <a:ext cx="526410" cy="0"/>
          </a:xfrm>
          <a:prstGeom prst="straightConnector1">
            <a:avLst/>
          </a:prstGeom>
          <a:ln w="19050" cap="flat" cmpd="sng" algn="ctr">
            <a:solidFill>
              <a:schemeClr val="accent3"/>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16" name="直線單箭頭接點 35">
            <a:extLst>
              <a:ext uri="{FF2B5EF4-FFF2-40B4-BE49-F238E27FC236}">
                <a16:creationId xmlns:a16="http://schemas.microsoft.com/office/drawing/2014/main" id="{BB96B614-F496-40D8-849C-D35231617FAD}"/>
              </a:ext>
            </a:extLst>
          </p:cNvPr>
          <p:cNvCxnSpPr>
            <a:cxnSpLocks/>
            <a:stCxn id="111" idx="3"/>
            <a:endCxn id="127" idx="1"/>
          </p:cNvCxnSpPr>
          <p:nvPr/>
        </p:nvCxnSpPr>
        <p:spPr>
          <a:xfrm>
            <a:off x="4150876" y="4352728"/>
            <a:ext cx="526410" cy="0"/>
          </a:xfrm>
          <a:prstGeom prst="straightConnector1">
            <a:avLst/>
          </a:prstGeom>
          <a:ln w="19050" cap="flat" cmpd="sng" algn="ctr">
            <a:solidFill>
              <a:schemeClr val="accent3"/>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17" name="直線單箭頭接點 36">
            <a:extLst>
              <a:ext uri="{FF2B5EF4-FFF2-40B4-BE49-F238E27FC236}">
                <a16:creationId xmlns:a16="http://schemas.microsoft.com/office/drawing/2014/main" id="{DB524B61-8702-4D32-97E5-6915F1C4A748}"/>
              </a:ext>
            </a:extLst>
          </p:cNvPr>
          <p:cNvCxnSpPr>
            <a:cxnSpLocks/>
            <a:stCxn id="112" idx="3"/>
            <a:endCxn id="113" idx="1"/>
          </p:cNvCxnSpPr>
          <p:nvPr/>
        </p:nvCxnSpPr>
        <p:spPr>
          <a:xfrm>
            <a:off x="7125565" y="4352728"/>
            <a:ext cx="526410" cy="0"/>
          </a:xfrm>
          <a:prstGeom prst="straightConnector1">
            <a:avLst/>
          </a:prstGeom>
          <a:ln w="19050" cap="flat" cmpd="sng" algn="ctr">
            <a:solidFill>
              <a:schemeClr val="accent3"/>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18" name="直線單箭頭接點 37">
            <a:extLst>
              <a:ext uri="{FF2B5EF4-FFF2-40B4-BE49-F238E27FC236}">
                <a16:creationId xmlns:a16="http://schemas.microsoft.com/office/drawing/2014/main" id="{80381143-7C78-48C1-8498-390CC870B573}"/>
              </a:ext>
            </a:extLst>
          </p:cNvPr>
          <p:cNvCxnSpPr>
            <a:cxnSpLocks/>
            <a:stCxn id="113" idx="3"/>
            <a:endCxn id="114" idx="1"/>
          </p:cNvCxnSpPr>
          <p:nvPr/>
        </p:nvCxnSpPr>
        <p:spPr>
          <a:xfrm>
            <a:off x="8117128" y="4352728"/>
            <a:ext cx="526410" cy="0"/>
          </a:xfrm>
          <a:prstGeom prst="straightConnector1">
            <a:avLst/>
          </a:prstGeom>
          <a:ln w="19050" cap="flat" cmpd="sng" algn="ctr">
            <a:solidFill>
              <a:schemeClr val="accent3"/>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19" name="直線單箭頭接點 38">
            <a:extLst>
              <a:ext uri="{FF2B5EF4-FFF2-40B4-BE49-F238E27FC236}">
                <a16:creationId xmlns:a16="http://schemas.microsoft.com/office/drawing/2014/main" id="{0E60867A-6ACA-4EF6-A1BC-FAC6D9E10FA5}"/>
              </a:ext>
            </a:extLst>
          </p:cNvPr>
          <p:cNvCxnSpPr>
            <a:cxnSpLocks/>
            <a:stCxn id="136" idx="3"/>
            <a:endCxn id="112" idx="1"/>
          </p:cNvCxnSpPr>
          <p:nvPr/>
        </p:nvCxnSpPr>
        <p:spPr>
          <a:xfrm>
            <a:off x="6134002" y="4352728"/>
            <a:ext cx="526410" cy="0"/>
          </a:xfrm>
          <a:prstGeom prst="straightConnector1">
            <a:avLst/>
          </a:prstGeom>
          <a:ln w="19050" cap="flat" cmpd="sng" algn="ctr">
            <a:solidFill>
              <a:schemeClr val="accent3"/>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20" name="直線單箭頭接點 39">
            <a:extLst>
              <a:ext uri="{FF2B5EF4-FFF2-40B4-BE49-F238E27FC236}">
                <a16:creationId xmlns:a16="http://schemas.microsoft.com/office/drawing/2014/main" id="{28554FC0-C230-442F-BD2F-C91E6E0D77E9}"/>
              </a:ext>
            </a:extLst>
          </p:cNvPr>
          <p:cNvCxnSpPr/>
          <p:nvPr/>
        </p:nvCxnSpPr>
        <p:spPr>
          <a:xfrm flipV="1">
            <a:off x="2949251" y="4938777"/>
            <a:ext cx="0" cy="312708"/>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21" name="直線單箭頭接點 40">
            <a:extLst>
              <a:ext uri="{FF2B5EF4-FFF2-40B4-BE49-F238E27FC236}">
                <a16:creationId xmlns:a16="http://schemas.microsoft.com/office/drawing/2014/main" id="{205009DC-6818-4CF0-B3A5-5F3ED40EAC13}"/>
              </a:ext>
            </a:extLst>
          </p:cNvPr>
          <p:cNvCxnSpPr/>
          <p:nvPr/>
        </p:nvCxnSpPr>
        <p:spPr>
          <a:xfrm flipV="1">
            <a:off x="3940365" y="4938777"/>
            <a:ext cx="0" cy="312708"/>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23" name="直線單箭頭接點 42">
            <a:extLst>
              <a:ext uri="{FF2B5EF4-FFF2-40B4-BE49-F238E27FC236}">
                <a16:creationId xmlns:a16="http://schemas.microsoft.com/office/drawing/2014/main" id="{A62346F1-AAAC-4548-AEC0-61D2DB07291B}"/>
              </a:ext>
            </a:extLst>
          </p:cNvPr>
          <p:cNvCxnSpPr/>
          <p:nvPr/>
        </p:nvCxnSpPr>
        <p:spPr>
          <a:xfrm flipV="1">
            <a:off x="6913707" y="4938777"/>
            <a:ext cx="0" cy="312708"/>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24" name="直線單箭頭接點 43">
            <a:extLst>
              <a:ext uri="{FF2B5EF4-FFF2-40B4-BE49-F238E27FC236}">
                <a16:creationId xmlns:a16="http://schemas.microsoft.com/office/drawing/2014/main" id="{1C26E78E-7A0F-49EF-AC2A-AA7E983B9C27}"/>
              </a:ext>
            </a:extLst>
          </p:cNvPr>
          <p:cNvCxnSpPr/>
          <p:nvPr/>
        </p:nvCxnSpPr>
        <p:spPr>
          <a:xfrm flipV="1">
            <a:off x="7904821" y="4938777"/>
            <a:ext cx="0" cy="312708"/>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25" name="直線單箭頭接點 44">
            <a:extLst>
              <a:ext uri="{FF2B5EF4-FFF2-40B4-BE49-F238E27FC236}">
                <a16:creationId xmlns:a16="http://schemas.microsoft.com/office/drawing/2014/main" id="{7E37AB61-91D3-40D9-8775-F07114A6CF50}"/>
              </a:ext>
            </a:extLst>
          </p:cNvPr>
          <p:cNvCxnSpPr/>
          <p:nvPr/>
        </p:nvCxnSpPr>
        <p:spPr>
          <a:xfrm flipV="1">
            <a:off x="8895936" y="4938777"/>
            <a:ext cx="0" cy="312708"/>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126" name="矩形 125">
            <a:extLst>
              <a:ext uri="{FF2B5EF4-FFF2-40B4-BE49-F238E27FC236}">
                <a16:creationId xmlns:a16="http://schemas.microsoft.com/office/drawing/2014/main" id="{90EB414C-E1BE-433C-A3A5-E8EC59D98984}"/>
              </a:ext>
            </a:extLst>
          </p:cNvPr>
          <p:cNvSpPr/>
          <p:nvPr/>
        </p:nvSpPr>
        <p:spPr>
          <a:xfrm>
            <a:off x="2697648" y="5253336"/>
            <a:ext cx="492443" cy="461665"/>
          </a:xfrm>
          <a:prstGeom prst="rect">
            <a:avLst/>
          </a:prstGeom>
        </p:spPr>
        <p:txBody>
          <a:bodyPr wrap="none">
            <a:spAutoFit/>
          </a:bodyPr>
          <a:lstStyle/>
          <a:p>
            <a:r>
              <a:rPr lang="zh-CN" altLang="en-US" sz="2400" dirty="0"/>
              <a:t>他</a:t>
            </a:r>
            <a:endParaRPr lang="en-US" altLang="zh-TW" sz="2400" dirty="0"/>
          </a:p>
        </p:txBody>
      </p:sp>
      <p:sp>
        <p:nvSpPr>
          <p:cNvPr id="127" name="矩形 126">
            <a:extLst>
              <a:ext uri="{FF2B5EF4-FFF2-40B4-BE49-F238E27FC236}">
                <a16:creationId xmlns:a16="http://schemas.microsoft.com/office/drawing/2014/main" id="{D4309337-25F8-4FEB-97A4-22E3E875ED61}"/>
              </a:ext>
            </a:extLst>
          </p:cNvPr>
          <p:cNvSpPr/>
          <p:nvPr/>
        </p:nvSpPr>
        <p:spPr>
          <a:xfrm>
            <a:off x="4677287" y="3902728"/>
            <a:ext cx="465153" cy="9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128" name="直線單箭頭接點 47">
            <a:extLst>
              <a:ext uri="{FF2B5EF4-FFF2-40B4-BE49-F238E27FC236}">
                <a16:creationId xmlns:a16="http://schemas.microsoft.com/office/drawing/2014/main" id="{8679D53A-ECB9-4165-95FA-8647B707F013}"/>
              </a:ext>
            </a:extLst>
          </p:cNvPr>
          <p:cNvCxnSpPr>
            <a:cxnSpLocks/>
            <a:stCxn id="127" idx="3"/>
            <a:endCxn id="136" idx="1"/>
          </p:cNvCxnSpPr>
          <p:nvPr/>
        </p:nvCxnSpPr>
        <p:spPr>
          <a:xfrm>
            <a:off x="5142439" y="4352728"/>
            <a:ext cx="526410" cy="0"/>
          </a:xfrm>
          <a:prstGeom prst="straightConnector1">
            <a:avLst/>
          </a:prstGeom>
          <a:ln w="19050" cap="flat" cmpd="sng" algn="ctr">
            <a:solidFill>
              <a:schemeClr val="accent3"/>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29" name="直線單箭頭接點 48">
            <a:extLst>
              <a:ext uri="{FF2B5EF4-FFF2-40B4-BE49-F238E27FC236}">
                <a16:creationId xmlns:a16="http://schemas.microsoft.com/office/drawing/2014/main" id="{68DB73FB-E865-4E42-921F-223E5C1AA47D}"/>
              </a:ext>
            </a:extLst>
          </p:cNvPr>
          <p:cNvCxnSpPr/>
          <p:nvPr/>
        </p:nvCxnSpPr>
        <p:spPr>
          <a:xfrm flipV="1">
            <a:off x="4931479" y="4938777"/>
            <a:ext cx="0" cy="312708"/>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130" name="矩形 129">
            <a:extLst>
              <a:ext uri="{FF2B5EF4-FFF2-40B4-BE49-F238E27FC236}">
                <a16:creationId xmlns:a16="http://schemas.microsoft.com/office/drawing/2014/main" id="{D89CC863-1799-43EA-B008-E56E3410A984}"/>
              </a:ext>
            </a:extLst>
          </p:cNvPr>
          <p:cNvSpPr/>
          <p:nvPr/>
        </p:nvSpPr>
        <p:spPr>
          <a:xfrm>
            <a:off x="3691781" y="5253336"/>
            <a:ext cx="492443" cy="461665"/>
          </a:xfrm>
          <a:prstGeom prst="rect">
            <a:avLst/>
          </a:prstGeom>
        </p:spPr>
        <p:txBody>
          <a:bodyPr wrap="square">
            <a:spAutoFit/>
          </a:bodyPr>
          <a:lstStyle/>
          <a:p>
            <a:r>
              <a:rPr lang="zh-CN" altLang="en-US" sz="2400" dirty="0"/>
              <a:t>说</a:t>
            </a:r>
            <a:endParaRPr lang="en-US" altLang="zh-TW" sz="2400" dirty="0"/>
          </a:p>
        </p:txBody>
      </p:sp>
      <p:sp>
        <p:nvSpPr>
          <p:cNvPr id="131" name="矩形 130">
            <a:extLst>
              <a:ext uri="{FF2B5EF4-FFF2-40B4-BE49-F238E27FC236}">
                <a16:creationId xmlns:a16="http://schemas.microsoft.com/office/drawing/2014/main" id="{BF123B4F-648A-4671-BE44-CBB063EBDD2D}"/>
              </a:ext>
            </a:extLst>
          </p:cNvPr>
          <p:cNvSpPr/>
          <p:nvPr/>
        </p:nvSpPr>
        <p:spPr>
          <a:xfrm>
            <a:off x="6674180" y="5253336"/>
            <a:ext cx="492443" cy="461665"/>
          </a:xfrm>
          <a:prstGeom prst="rect">
            <a:avLst/>
          </a:prstGeom>
        </p:spPr>
        <p:txBody>
          <a:bodyPr wrap="none">
            <a:spAutoFit/>
          </a:bodyPr>
          <a:lstStyle/>
          <a:p>
            <a:r>
              <a:rPr lang="zh-CN" altLang="en-US" sz="2400" dirty="0"/>
              <a:t>实</a:t>
            </a:r>
            <a:endParaRPr lang="en-US" altLang="zh-TW" sz="2400" dirty="0"/>
          </a:p>
        </p:txBody>
      </p:sp>
      <p:sp>
        <p:nvSpPr>
          <p:cNvPr id="132" name="矩形 131">
            <a:extLst>
              <a:ext uri="{FF2B5EF4-FFF2-40B4-BE49-F238E27FC236}">
                <a16:creationId xmlns:a16="http://schemas.microsoft.com/office/drawing/2014/main" id="{1256BAB1-2637-4308-BDC1-FDD760394B75}"/>
              </a:ext>
            </a:extLst>
          </p:cNvPr>
          <p:cNvSpPr/>
          <p:nvPr/>
        </p:nvSpPr>
        <p:spPr>
          <a:xfrm>
            <a:off x="4685914" y="5253336"/>
            <a:ext cx="492443" cy="461665"/>
          </a:xfrm>
          <a:prstGeom prst="rect">
            <a:avLst/>
          </a:prstGeom>
        </p:spPr>
        <p:txBody>
          <a:bodyPr wrap="none">
            <a:spAutoFit/>
          </a:bodyPr>
          <a:lstStyle/>
          <a:p>
            <a:r>
              <a:rPr lang="zh-CN" altLang="en-US" sz="2400" dirty="0"/>
              <a:t>的</a:t>
            </a:r>
            <a:endParaRPr lang="en-US" altLang="zh-TW" sz="2400" dirty="0"/>
          </a:p>
        </p:txBody>
      </p:sp>
      <p:sp>
        <p:nvSpPr>
          <p:cNvPr id="133" name="矩形 132">
            <a:extLst>
              <a:ext uri="{FF2B5EF4-FFF2-40B4-BE49-F238E27FC236}">
                <a16:creationId xmlns:a16="http://schemas.microsoft.com/office/drawing/2014/main" id="{A92F2368-E7E9-4439-8BB2-83C7E16E3D2E}"/>
              </a:ext>
            </a:extLst>
          </p:cNvPr>
          <p:cNvSpPr/>
          <p:nvPr/>
        </p:nvSpPr>
        <p:spPr>
          <a:xfrm>
            <a:off x="7668313" y="5253336"/>
            <a:ext cx="492443" cy="461665"/>
          </a:xfrm>
          <a:prstGeom prst="rect">
            <a:avLst/>
          </a:prstGeom>
        </p:spPr>
        <p:txBody>
          <a:bodyPr wrap="none">
            <a:spAutoFit/>
          </a:bodyPr>
          <a:lstStyle/>
          <a:p>
            <a:r>
              <a:rPr lang="zh-CN" altLang="en-US" sz="2400" dirty="0"/>
              <a:t>在</a:t>
            </a:r>
            <a:endParaRPr lang="en-US" altLang="zh-TW" sz="2400" dirty="0"/>
          </a:p>
        </p:txBody>
      </p:sp>
      <p:sp>
        <p:nvSpPr>
          <p:cNvPr id="134" name="矩形 133">
            <a:extLst>
              <a:ext uri="{FF2B5EF4-FFF2-40B4-BE49-F238E27FC236}">
                <a16:creationId xmlns:a16="http://schemas.microsoft.com/office/drawing/2014/main" id="{9A9AD2BA-600E-4729-B376-4BF79839854F}"/>
              </a:ext>
            </a:extLst>
          </p:cNvPr>
          <p:cNvSpPr/>
          <p:nvPr/>
        </p:nvSpPr>
        <p:spPr>
          <a:xfrm>
            <a:off x="8662444" y="5253336"/>
            <a:ext cx="492443" cy="461665"/>
          </a:xfrm>
          <a:prstGeom prst="rect">
            <a:avLst/>
          </a:prstGeom>
        </p:spPr>
        <p:txBody>
          <a:bodyPr wrap="none">
            <a:spAutoFit/>
          </a:bodyPr>
          <a:lstStyle/>
          <a:p>
            <a:r>
              <a:rPr lang="zh-CN" altLang="en-US" sz="2400" dirty="0"/>
              <a:t>理</a:t>
            </a:r>
            <a:endParaRPr lang="en-US" altLang="zh-TW" sz="2400" dirty="0"/>
          </a:p>
        </p:txBody>
      </p:sp>
      <p:sp>
        <p:nvSpPr>
          <p:cNvPr id="136" name="矩形 135">
            <a:extLst>
              <a:ext uri="{FF2B5EF4-FFF2-40B4-BE49-F238E27FC236}">
                <a16:creationId xmlns:a16="http://schemas.microsoft.com/office/drawing/2014/main" id="{0A87C9EF-E858-4CA3-BF98-FE6950308D02}"/>
              </a:ext>
            </a:extLst>
          </p:cNvPr>
          <p:cNvSpPr/>
          <p:nvPr/>
        </p:nvSpPr>
        <p:spPr>
          <a:xfrm>
            <a:off x="5668850" y="3902728"/>
            <a:ext cx="465153" cy="9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150" name="直線單箭頭接點 48">
            <a:extLst>
              <a:ext uri="{FF2B5EF4-FFF2-40B4-BE49-F238E27FC236}">
                <a16:creationId xmlns:a16="http://schemas.microsoft.com/office/drawing/2014/main" id="{36E137C2-407D-4E6C-89D4-2522AFDE8CFC}"/>
              </a:ext>
            </a:extLst>
          </p:cNvPr>
          <p:cNvCxnSpPr/>
          <p:nvPr/>
        </p:nvCxnSpPr>
        <p:spPr>
          <a:xfrm flipV="1">
            <a:off x="5922593" y="4938777"/>
            <a:ext cx="0" cy="312708"/>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151" name="矩形 150">
            <a:extLst>
              <a:ext uri="{FF2B5EF4-FFF2-40B4-BE49-F238E27FC236}">
                <a16:creationId xmlns:a16="http://schemas.microsoft.com/office/drawing/2014/main" id="{2A7A1AB9-CEC8-418B-AEA3-A99017A1FC87}"/>
              </a:ext>
            </a:extLst>
          </p:cNvPr>
          <p:cNvSpPr/>
          <p:nvPr/>
        </p:nvSpPr>
        <p:spPr>
          <a:xfrm>
            <a:off x="5680047" y="5253336"/>
            <a:ext cx="492443" cy="461665"/>
          </a:xfrm>
          <a:prstGeom prst="rect">
            <a:avLst/>
          </a:prstGeom>
        </p:spPr>
        <p:txBody>
          <a:bodyPr wrap="none">
            <a:spAutoFit/>
          </a:bodyPr>
          <a:lstStyle/>
          <a:p>
            <a:r>
              <a:rPr lang="zh-CN" altLang="en-US" sz="2400" dirty="0"/>
              <a:t>确</a:t>
            </a:r>
            <a:endParaRPr lang="en-US" altLang="zh-TW" sz="2400" dirty="0"/>
          </a:p>
        </p:txBody>
      </p:sp>
      <p:cxnSp>
        <p:nvCxnSpPr>
          <p:cNvPr id="165" name="直線單箭頭接點 39">
            <a:extLst>
              <a:ext uri="{FF2B5EF4-FFF2-40B4-BE49-F238E27FC236}">
                <a16:creationId xmlns:a16="http://schemas.microsoft.com/office/drawing/2014/main" id="{DA55D255-DA51-436D-8F53-5EE9D6001ED1}"/>
              </a:ext>
            </a:extLst>
          </p:cNvPr>
          <p:cNvCxnSpPr/>
          <p:nvPr/>
        </p:nvCxnSpPr>
        <p:spPr>
          <a:xfrm flipV="1">
            <a:off x="2918604" y="3497292"/>
            <a:ext cx="0" cy="312708"/>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66" name="直線單箭頭接點 40">
            <a:extLst>
              <a:ext uri="{FF2B5EF4-FFF2-40B4-BE49-F238E27FC236}">
                <a16:creationId xmlns:a16="http://schemas.microsoft.com/office/drawing/2014/main" id="{72ABA553-F11A-4E66-90F5-31A13F2779E6}"/>
              </a:ext>
            </a:extLst>
          </p:cNvPr>
          <p:cNvCxnSpPr/>
          <p:nvPr/>
        </p:nvCxnSpPr>
        <p:spPr>
          <a:xfrm flipV="1">
            <a:off x="3909718" y="3497292"/>
            <a:ext cx="0" cy="312708"/>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67" name="直線單箭頭接點 42">
            <a:extLst>
              <a:ext uri="{FF2B5EF4-FFF2-40B4-BE49-F238E27FC236}">
                <a16:creationId xmlns:a16="http://schemas.microsoft.com/office/drawing/2014/main" id="{F019B93F-C7C5-49B6-850D-E9F82491498B}"/>
              </a:ext>
            </a:extLst>
          </p:cNvPr>
          <p:cNvCxnSpPr/>
          <p:nvPr/>
        </p:nvCxnSpPr>
        <p:spPr>
          <a:xfrm flipV="1">
            <a:off x="6883060" y="3497292"/>
            <a:ext cx="0" cy="312708"/>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68" name="直線單箭頭接點 43">
            <a:extLst>
              <a:ext uri="{FF2B5EF4-FFF2-40B4-BE49-F238E27FC236}">
                <a16:creationId xmlns:a16="http://schemas.microsoft.com/office/drawing/2014/main" id="{F19E525E-53CB-40B3-8ABD-AD3F2B446A67}"/>
              </a:ext>
            </a:extLst>
          </p:cNvPr>
          <p:cNvCxnSpPr/>
          <p:nvPr/>
        </p:nvCxnSpPr>
        <p:spPr>
          <a:xfrm flipV="1">
            <a:off x="7874174" y="3497292"/>
            <a:ext cx="0" cy="312708"/>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69" name="直線單箭頭接點 44">
            <a:extLst>
              <a:ext uri="{FF2B5EF4-FFF2-40B4-BE49-F238E27FC236}">
                <a16:creationId xmlns:a16="http://schemas.microsoft.com/office/drawing/2014/main" id="{85C13230-CD21-49F3-8073-293C9F49C94B}"/>
              </a:ext>
            </a:extLst>
          </p:cNvPr>
          <p:cNvCxnSpPr/>
          <p:nvPr/>
        </p:nvCxnSpPr>
        <p:spPr>
          <a:xfrm flipV="1">
            <a:off x="8865289" y="3497292"/>
            <a:ext cx="0" cy="312708"/>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170" name="矩形 169">
            <a:extLst>
              <a:ext uri="{FF2B5EF4-FFF2-40B4-BE49-F238E27FC236}">
                <a16:creationId xmlns:a16="http://schemas.microsoft.com/office/drawing/2014/main" id="{483AA07C-A17F-4CEB-A2D1-3D0EE842E702}"/>
              </a:ext>
            </a:extLst>
          </p:cNvPr>
          <p:cNvSpPr/>
          <p:nvPr/>
        </p:nvSpPr>
        <p:spPr>
          <a:xfrm>
            <a:off x="2713154" y="2967336"/>
            <a:ext cx="389850" cy="461665"/>
          </a:xfrm>
          <a:prstGeom prst="rect">
            <a:avLst/>
          </a:prstGeom>
        </p:spPr>
        <p:txBody>
          <a:bodyPr wrap="none">
            <a:spAutoFit/>
          </a:bodyPr>
          <a:lstStyle/>
          <a:p>
            <a:r>
              <a:rPr lang="en-US" altLang="zh-CN" sz="2400" dirty="0"/>
              <a:t>S</a:t>
            </a:r>
            <a:endParaRPr lang="en-US" altLang="zh-TW" sz="2400" dirty="0"/>
          </a:p>
        </p:txBody>
      </p:sp>
      <p:cxnSp>
        <p:nvCxnSpPr>
          <p:cNvPr id="171" name="直線單箭頭接點 48">
            <a:extLst>
              <a:ext uri="{FF2B5EF4-FFF2-40B4-BE49-F238E27FC236}">
                <a16:creationId xmlns:a16="http://schemas.microsoft.com/office/drawing/2014/main" id="{93F45E08-9DAD-4741-A706-5A59DDE465BB}"/>
              </a:ext>
            </a:extLst>
          </p:cNvPr>
          <p:cNvCxnSpPr/>
          <p:nvPr/>
        </p:nvCxnSpPr>
        <p:spPr>
          <a:xfrm flipV="1">
            <a:off x="4900832" y="3497292"/>
            <a:ext cx="0" cy="312708"/>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172" name="矩形 171">
            <a:extLst>
              <a:ext uri="{FF2B5EF4-FFF2-40B4-BE49-F238E27FC236}">
                <a16:creationId xmlns:a16="http://schemas.microsoft.com/office/drawing/2014/main" id="{D98B749D-3002-402D-AFC0-635DAC0F2FB1}"/>
              </a:ext>
            </a:extLst>
          </p:cNvPr>
          <p:cNvSpPr/>
          <p:nvPr/>
        </p:nvSpPr>
        <p:spPr>
          <a:xfrm>
            <a:off x="3707288" y="2967336"/>
            <a:ext cx="492443" cy="461665"/>
          </a:xfrm>
          <a:prstGeom prst="rect">
            <a:avLst/>
          </a:prstGeom>
        </p:spPr>
        <p:txBody>
          <a:bodyPr wrap="square">
            <a:spAutoFit/>
          </a:bodyPr>
          <a:lstStyle/>
          <a:p>
            <a:r>
              <a:rPr lang="en-US" altLang="zh-CN" sz="2400" dirty="0"/>
              <a:t>S</a:t>
            </a:r>
            <a:endParaRPr lang="en-US" altLang="zh-TW" sz="2400" dirty="0"/>
          </a:p>
        </p:txBody>
      </p:sp>
      <p:sp>
        <p:nvSpPr>
          <p:cNvPr id="173" name="矩形 172">
            <a:extLst>
              <a:ext uri="{FF2B5EF4-FFF2-40B4-BE49-F238E27FC236}">
                <a16:creationId xmlns:a16="http://schemas.microsoft.com/office/drawing/2014/main" id="{2C2B5725-93EA-4312-B965-BD888779E9B3}"/>
              </a:ext>
            </a:extLst>
          </p:cNvPr>
          <p:cNvSpPr/>
          <p:nvPr/>
        </p:nvSpPr>
        <p:spPr>
          <a:xfrm>
            <a:off x="6689686" y="2967336"/>
            <a:ext cx="389850" cy="461665"/>
          </a:xfrm>
          <a:prstGeom prst="rect">
            <a:avLst/>
          </a:prstGeom>
        </p:spPr>
        <p:txBody>
          <a:bodyPr wrap="none">
            <a:spAutoFit/>
          </a:bodyPr>
          <a:lstStyle/>
          <a:p>
            <a:r>
              <a:rPr lang="en-US" altLang="zh-CN" sz="2400" dirty="0"/>
              <a:t>E</a:t>
            </a:r>
            <a:endParaRPr lang="en-US" altLang="zh-TW" sz="2400" dirty="0"/>
          </a:p>
        </p:txBody>
      </p:sp>
      <p:sp>
        <p:nvSpPr>
          <p:cNvPr id="174" name="矩形 173">
            <a:extLst>
              <a:ext uri="{FF2B5EF4-FFF2-40B4-BE49-F238E27FC236}">
                <a16:creationId xmlns:a16="http://schemas.microsoft.com/office/drawing/2014/main" id="{EBF7A939-759D-4343-81D2-A68D51517303}"/>
              </a:ext>
            </a:extLst>
          </p:cNvPr>
          <p:cNvSpPr/>
          <p:nvPr/>
        </p:nvSpPr>
        <p:spPr>
          <a:xfrm>
            <a:off x="4701420" y="2967336"/>
            <a:ext cx="389850" cy="461665"/>
          </a:xfrm>
          <a:prstGeom prst="rect">
            <a:avLst/>
          </a:prstGeom>
        </p:spPr>
        <p:txBody>
          <a:bodyPr wrap="none">
            <a:spAutoFit/>
          </a:bodyPr>
          <a:lstStyle/>
          <a:p>
            <a:r>
              <a:rPr lang="en-US" altLang="zh-TW" sz="2400" dirty="0"/>
              <a:t>S</a:t>
            </a:r>
          </a:p>
        </p:txBody>
      </p:sp>
      <p:sp>
        <p:nvSpPr>
          <p:cNvPr id="175" name="矩形 174">
            <a:extLst>
              <a:ext uri="{FF2B5EF4-FFF2-40B4-BE49-F238E27FC236}">
                <a16:creationId xmlns:a16="http://schemas.microsoft.com/office/drawing/2014/main" id="{06B609CA-D6CE-4F1D-AC23-B53459750220}"/>
              </a:ext>
            </a:extLst>
          </p:cNvPr>
          <p:cNvSpPr/>
          <p:nvPr/>
        </p:nvSpPr>
        <p:spPr>
          <a:xfrm>
            <a:off x="7683819" y="2967336"/>
            <a:ext cx="389850" cy="461665"/>
          </a:xfrm>
          <a:prstGeom prst="rect">
            <a:avLst/>
          </a:prstGeom>
        </p:spPr>
        <p:txBody>
          <a:bodyPr wrap="none">
            <a:spAutoFit/>
          </a:bodyPr>
          <a:lstStyle/>
          <a:p>
            <a:r>
              <a:rPr lang="en-US" altLang="zh-CN" sz="2400" dirty="0"/>
              <a:t>B</a:t>
            </a:r>
            <a:endParaRPr lang="en-US" altLang="zh-TW" sz="2400" dirty="0"/>
          </a:p>
        </p:txBody>
      </p:sp>
      <p:sp>
        <p:nvSpPr>
          <p:cNvPr id="176" name="矩形 175">
            <a:extLst>
              <a:ext uri="{FF2B5EF4-FFF2-40B4-BE49-F238E27FC236}">
                <a16:creationId xmlns:a16="http://schemas.microsoft.com/office/drawing/2014/main" id="{ABF6A5F9-C6D7-45D1-AE3B-F51087880C66}"/>
              </a:ext>
            </a:extLst>
          </p:cNvPr>
          <p:cNvSpPr/>
          <p:nvPr/>
        </p:nvSpPr>
        <p:spPr>
          <a:xfrm>
            <a:off x="8677950" y="2967336"/>
            <a:ext cx="389850" cy="461665"/>
          </a:xfrm>
          <a:prstGeom prst="rect">
            <a:avLst/>
          </a:prstGeom>
        </p:spPr>
        <p:txBody>
          <a:bodyPr wrap="none">
            <a:spAutoFit/>
          </a:bodyPr>
          <a:lstStyle/>
          <a:p>
            <a:r>
              <a:rPr lang="en-US" altLang="zh-CN" sz="2400" dirty="0"/>
              <a:t>E</a:t>
            </a:r>
            <a:endParaRPr lang="en-US" altLang="zh-TW" sz="2400" dirty="0"/>
          </a:p>
        </p:txBody>
      </p:sp>
      <p:cxnSp>
        <p:nvCxnSpPr>
          <p:cNvPr id="177" name="直線單箭頭接點 48">
            <a:extLst>
              <a:ext uri="{FF2B5EF4-FFF2-40B4-BE49-F238E27FC236}">
                <a16:creationId xmlns:a16="http://schemas.microsoft.com/office/drawing/2014/main" id="{946965DB-B4EB-4D52-A95E-BB65D88A9D5A}"/>
              </a:ext>
            </a:extLst>
          </p:cNvPr>
          <p:cNvCxnSpPr/>
          <p:nvPr/>
        </p:nvCxnSpPr>
        <p:spPr>
          <a:xfrm flipV="1">
            <a:off x="5891946" y="3497292"/>
            <a:ext cx="0" cy="312708"/>
          </a:xfrm>
          <a:prstGeom prst="straightConnector1">
            <a:avLst/>
          </a:prstGeom>
          <a:ln>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178" name="矩形 177">
            <a:extLst>
              <a:ext uri="{FF2B5EF4-FFF2-40B4-BE49-F238E27FC236}">
                <a16:creationId xmlns:a16="http://schemas.microsoft.com/office/drawing/2014/main" id="{CD41FA0A-9B53-4FE2-8EEE-D63691C9A480}"/>
              </a:ext>
            </a:extLst>
          </p:cNvPr>
          <p:cNvSpPr/>
          <p:nvPr/>
        </p:nvSpPr>
        <p:spPr>
          <a:xfrm>
            <a:off x="5695553" y="2967336"/>
            <a:ext cx="389850" cy="461665"/>
          </a:xfrm>
          <a:prstGeom prst="rect">
            <a:avLst/>
          </a:prstGeom>
        </p:spPr>
        <p:txBody>
          <a:bodyPr wrap="none">
            <a:spAutoFit/>
          </a:bodyPr>
          <a:lstStyle/>
          <a:p>
            <a:r>
              <a:rPr lang="en-US" altLang="zh-CN" sz="2400" dirty="0"/>
              <a:t>B</a:t>
            </a:r>
            <a:endParaRPr lang="en-US" altLang="zh-TW" sz="2400" dirty="0"/>
          </a:p>
        </p:txBody>
      </p:sp>
    </p:spTree>
    <p:extLst>
      <p:ext uri="{BB962C8B-B14F-4D97-AF65-F5344CB8AC3E}">
        <p14:creationId xmlns:p14="http://schemas.microsoft.com/office/powerpoint/2010/main" val="3817254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同步的序列到序列模式</a:t>
            </a:r>
            <a:endParaRPr lang="zh-CN" altLang="en-US" dirty="0"/>
          </a:p>
        </p:txBody>
      </p:sp>
      <p:sp>
        <p:nvSpPr>
          <p:cNvPr id="5" name="内容占位符 4"/>
          <p:cNvSpPr>
            <a:spLocks noGrp="1"/>
          </p:cNvSpPr>
          <p:nvPr>
            <p:ph idx="1"/>
          </p:nvPr>
        </p:nvSpPr>
        <p:spPr/>
        <p:txBody>
          <a:bodyPr/>
          <a:lstStyle/>
          <a:p>
            <a:r>
              <a:rPr lang="zh-CN" altLang="en-US"/>
              <a:t>信息抽取</a:t>
            </a:r>
            <a:r>
              <a:rPr lang="en-US" altLang="zh-CN"/>
              <a:t>(Information Extraction</a:t>
            </a:r>
            <a:r>
              <a:rPr lang="zh-CN" altLang="en-US"/>
              <a:t>，</a:t>
            </a:r>
            <a:r>
              <a:rPr lang="en-US" altLang="zh-CN"/>
              <a:t>IE)</a:t>
            </a:r>
          </a:p>
          <a:p>
            <a:pPr lvl="1"/>
            <a:r>
              <a:rPr lang="zh-CN" altLang="en-US"/>
              <a:t>从无结构的文本中抽取结构化的信息，形成知识</a:t>
            </a:r>
            <a:endParaRPr lang="en-US" altLang="zh-CN" dirty="0"/>
          </a:p>
        </p:txBody>
      </p:sp>
      <p:sp>
        <p:nvSpPr>
          <p:cNvPr id="3" name="文本框 2"/>
          <p:cNvSpPr txBox="1"/>
          <p:nvPr/>
        </p:nvSpPr>
        <p:spPr>
          <a:xfrm>
            <a:off x="2209800" y="2590801"/>
            <a:ext cx="7772400" cy="646331"/>
          </a:xfrm>
          <a:prstGeom prst="rect">
            <a:avLst/>
          </a:prstGeom>
          <a:noFill/>
        </p:spPr>
        <p:txBody>
          <a:bodyPr wrap="square" rtlCol="0">
            <a:spAutoFit/>
          </a:bodyPr>
          <a:lstStyle/>
          <a:p>
            <a:r>
              <a:rPr lang="zh-CN" altLang="en-US" dirty="0">
                <a:solidFill>
                  <a:srgbClr val="FF0000"/>
                </a:solidFill>
              </a:rPr>
              <a:t>小米</a:t>
            </a:r>
            <a:r>
              <a:rPr lang="zh-CN" altLang="en-US" dirty="0"/>
              <a:t>创始人</a:t>
            </a:r>
            <a:r>
              <a:rPr lang="zh-CN" altLang="en-US" dirty="0">
                <a:solidFill>
                  <a:schemeClr val="accent3">
                    <a:lumMod val="60000"/>
                    <a:lumOff val="40000"/>
                  </a:schemeClr>
                </a:solidFill>
              </a:rPr>
              <a:t>雷军</a:t>
            </a:r>
            <a:r>
              <a:rPr lang="zh-CN" altLang="en-US" dirty="0"/>
              <a:t>表示，该公司</a:t>
            </a:r>
            <a:r>
              <a:rPr lang="en-US" altLang="zh-CN" dirty="0">
                <a:solidFill>
                  <a:schemeClr val="bg2">
                    <a:lumMod val="50000"/>
                  </a:schemeClr>
                </a:solidFill>
              </a:rPr>
              <a:t>2015</a:t>
            </a:r>
            <a:r>
              <a:rPr lang="zh-CN" altLang="en-US" dirty="0">
                <a:solidFill>
                  <a:schemeClr val="bg2">
                    <a:lumMod val="50000"/>
                  </a:schemeClr>
                </a:solidFill>
              </a:rPr>
              <a:t>年</a:t>
            </a:r>
            <a:r>
              <a:rPr lang="zh-CN" altLang="en-US" dirty="0"/>
              <a:t>营收达到</a:t>
            </a:r>
            <a:r>
              <a:rPr lang="en-US" altLang="zh-CN" dirty="0">
                <a:solidFill>
                  <a:srgbClr val="FFC000"/>
                </a:solidFill>
              </a:rPr>
              <a:t>780</a:t>
            </a:r>
            <a:r>
              <a:rPr lang="zh-CN" altLang="en-US" dirty="0">
                <a:solidFill>
                  <a:srgbClr val="FFC000"/>
                </a:solidFill>
              </a:rPr>
              <a:t>亿</a:t>
            </a:r>
            <a:r>
              <a:rPr lang="zh-CN" altLang="en-US" dirty="0"/>
              <a:t>元人民币，较</a:t>
            </a:r>
            <a:r>
              <a:rPr lang="en-US" altLang="zh-CN" dirty="0">
                <a:solidFill>
                  <a:schemeClr val="bg2">
                    <a:lumMod val="50000"/>
                  </a:schemeClr>
                </a:solidFill>
              </a:rPr>
              <a:t>2014</a:t>
            </a:r>
            <a:r>
              <a:rPr lang="zh-CN" altLang="en-US" dirty="0">
                <a:solidFill>
                  <a:schemeClr val="bg2">
                    <a:lumMod val="50000"/>
                  </a:schemeClr>
                </a:solidFill>
              </a:rPr>
              <a:t>年</a:t>
            </a:r>
            <a:r>
              <a:rPr lang="zh-CN" altLang="en-US" dirty="0"/>
              <a:t>的</a:t>
            </a:r>
            <a:r>
              <a:rPr lang="en-US" altLang="zh-CN" dirty="0">
                <a:solidFill>
                  <a:srgbClr val="FFC000"/>
                </a:solidFill>
              </a:rPr>
              <a:t>743</a:t>
            </a:r>
            <a:r>
              <a:rPr lang="zh-CN" altLang="en-US" dirty="0">
                <a:solidFill>
                  <a:srgbClr val="FFC000"/>
                </a:solidFill>
              </a:rPr>
              <a:t>亿</a:t>
            </a:r>
            <a:r>
              <a:rPr lang="zh-CN" altLang="en-US" dirty="0"/>
              <a:t>元人民币增长了</a:t>
            </a:r>
            <a:r>
              <a:rPr lang="en-US" altLang="zh-CN" dirty="0">
                <a:solidFill>
                  <a:srgbClr val="FFC000"/>
                </a:solidFill>
              </a:rPr>
              <a:t>5%</a:t>
            </a:r>
            <a:r>
              <a:rPr lang="zh-CN" altLang="en-US" dirty="0"/>
              <a:t>。</a:t>
            </a:r>
          </a:p>
        </p:txBody>
      </p:sp>
      <p:pic>
        <p:nvPicPr>
          <p:cNvPr id="1026" name="Picture 2" descr="“bilstm crf”的图片搜索结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1900" y="3849470"/>
            <a:ext cx="4648200" cy="218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951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CN" altLang="en-US"/>
              <a:t>同步的序列到序列模式</a:t>
            </a:r>
            <a:endParaRPr lang="zh-CN" altLang="en-US" dirty="0"/>
          </a:p>
        </p:txBody>
      </p:sp>
      <p:sp>
        <p:nvSpPr>
          <p:cNvPr id="3" name="內容版面配置區 2"/>
          <p:cNvSpPr>
            <a:spLocks noGrp="1"/>
          </p:cNvSpPr>
          <p:nvPr>
            <p:ph idx="1"/>
          </p:nvPr>
        </p:nvSpPr>
        <p:spPr/>
        <p:txBody>
          <a:bodyPr/>
          <a:lstStyle/>
          <a:p>
            <a:pPr lvl="1"/>
            <a:r>
              <a:rPr lang="en-US" altLang="zh-TW"/>
              <a:t>Connectionist Temporal Classification</a:t>
            </a:r>
            <a:r>
              <a:rPr lang="zh-TW" altLang="en-US"/>
              <a:t> </a:t>
            </a:r>
            <a:r>
              <a:rPr lang="en-US" altLang="zh-TW"/>
              <a:t>(CTC) [Alex Graves, ICML’06][Alex Graves, ICML’14][Haşim Sak, Interspeech’15][Jie Li, Interspeech’15][Andrew Senior, ASRU’15]</a:t>
            </a:r>
          </a:p>
          <a:p>
            <a:endParaRPr lang="en-US" altLang="zh-TW" dirty="0"/>
          </a:p>
        </p:txBody>
      </p:sp>
      <p:grpSp>
        <p:nvGrpSpPr>
          <p:cNvPr id="21" name="群組 20"/>
          <p:cNvGrpSpPr/>
          <p:nvPr/>
        </p:nvGrpSpPr>
        <p:grpSpPr>
          <a:xfrm>
            <a:off x="1955370" y="3759967"/>
            <a:ext cx="3421870" cy="461665"/>
            <a:chOff x="855154" y="4239504"/>
            <a:chExt cx="3421870" cy="461665"/>
          </a:xfrm>
        </p:grpSpPr>
        <p:sp>
          <p:nvSpPr>
            <p:cNvPr id="5" name="文字方塊 4"/>
            <p:cNvSpPr txBox="1"/>
            <p:nvPr/>
          </p:nvSpPr>
          <p:spPr>
            <a:xfrm>
              <a:off x="855154" y="4239504"/>
              <a:ext cx="503787" cy="461665"/>
            </a:xfrm>
            <a:prstGeom prst="rect">
              <a:avLst/>
            </a:prstGeom>
            <a:noFill/>
          </p:spPr>
          <p:txBody>
            <a:bodyPr wrap="square" rtlCol="0">
              <a:spAutoFit/>
            </a:bodyPr>
            <a:lstStyle/>
            <a:p>
              <a:pPr algn="ctr"/>
              <a:r>
                <a:rPr lang="zh-TW" altLang="en-US" sz="2400" dirty="0"/>
                <a:t>好</a:t>
              </a:r>
              <a:endParaRPr lang="zh-TW" altLang="en-US" sz="2400" baseline="30000" dirty="0"/>
            </a:p>
          </p:txBody>
        </p:sp>
        <p:sp>
          <p:nvSpPr>
            <p:cNvPr id="6" name="文字方塊 5"/>
            <p:cNvSpPr txBox="1"/>
            <p:nvPr/>
          </p:nvSpPr>
          <p:spPr>
            <a:xfrm>
              <a:off x="1272023" y="4239504"/>
              <a:ext cx="503787" cy="461665"/>
            </a:xfrm>
            <a:prstGeom prst="rect">
              <a:avLst/>
            </a:prstGeom>
            <a:noFill/>
          </p:spPr>
          <p:txBody>
            <a:bodyPr wrap="square" rtlCol="0">
              <a:spAutoFit/>
            </a:bodyPr>
            <a:lstStyle/>
            <a:p>
              <a:pPr algn="ctr"/>
              <a:r>
                <a:rPr lang="el-GR" altLang="zh-TW" sz="2400" dirty="0"/>
                <a:t>φ</a:t>
              </a:r>
              <a:endParaRPr lang="zh-TW" altLang="en-US" sz="2400" baseline="30000" dirty="0"/>
            </a:p>
          </p:txBody>
        </p:sp>
        <p:sp>
          <p:nvSpPr>
            <p:cNvPr id="7" name="文字方塊 6"/>
            <p:cNvSpPr txBox="1"/>
            <p:nvPr/>
          </p:nvSpPr>
          <p:spPr>
            <a:xfrm>
              <a:off x="1688892" y="4239504"/>
              <a:ext cx="503787" cy="461665"/>
            </a:xfrm>
            <a:prstGeom prst="rect">
              <a:avLst/>
            </a:prstGeom>
            <a:noFill/>
          </p:spPr>
          <p:txBody>
            <a:bodyPr wrap="square" rtlCol="0">
              <a:spAutoFit/>
            </a:bodyPr>
            <a:lstStyle/>
            <a:p>
              <a:pPr algn="ctr"/>
              <a:r>
                <a:rPr lang="el-GR" altLang="zh-TW" sz="2400" dirty="0"/>
                <a:t>φ</a:t>
              </a:r>
              <a:endParaRPr lang="zh-TW" altLang="en-US" sz="2400" baseline="30000" dirty="0"/>
            </a:p>
          </p:txBody>
        </p:sp>
        <p:sp>
          <p:nvSpPr>
            <p:cNvPr id="8" name="文字方塊 7"/>
            <p:cNvSpPr txBox="1"/>
            <p:nvPr/>
          </p:nvSpPr>
          <p:spPr>
            <a:xfrm>
              <a:off x="2105761" y="4239504"/>
              <a:ext cx="503787" cy="461665"/>
            </a:xfrm>
            <a:prstGeom prst="rect">
              <a:avLst/>
            </a:prstGeom>
            <a:noFill/>
          </p:spPr>
          <p:txBody>
            <a:bodyPr wrap="square" rtlCol="0">
              <a:spAutoFit/>
            </a:bodyPr>
            <a:lstStyle/>
            <a:p>
              <a:pPr algn="ctr"/>
              <a:r>
                <a:rPr lang="zh-TW" altLang="en-US" sz="2400" dirty="0"/>
                <a:t>棒</a:t>
              </a:r>
              <a:endParaRPr lang="zh-TW" altLang="en-US" sz="2400" baseline="30000" dirty="0"/>
            </a:p>
          </p:txBody>
        </p:sp>
        <p:sp>
          <p:nvSpPr>
            <p:cNvPr id="9" name="文字方塊 8"/>
            <p:cNvSpPr txBox="1"/>
            <p:nvPr/>
          </p:nvSpPr>
          <p:spPr>
            <a:xfrm>
              <a:off x="2522630" y="4239504"/>
              <a:ext cx="503787" cy="461665"/>
            </a:xfrm>
            <a:prstGeom prst="rect">
              <a:avLst/>
            </a:prstGeom>
            <a:noFill/>
          </p:spPr>
          <p:txBody>
            <a:bodyPr wrap="square" rtlCol="0">
              <a:spAutoFit/>
            </a:bodyPr>
            <a:lstStyle/>
            <a:p>
              <a:pPr algn="ctr"/>
              <a:r>
                <a:rPr lang="el-GR" altLang="zh-TW" sz="2400" dirty="0"/>
                <a:t>φ</a:t>
              </a:r>
              <a:endParaRPr lang="zh-TW" altLang="en-US" sz="2400" baseline="30000" dirty="0"/>
            </a:p>
          </p:txBody>
        </p:sp>
        <p:sp>
          <p:nvSpPr>
            <p:cNvPr id="10" name="文字方塊 9"/>
            <p:cNvSpPr txBox="1"/>
            <p:nvPr/>
          </p:nvSpPr>
          <p:spPr>
            <a:xfrm>
              <a:off x="2939499" y="4239504"/>
              <a:ext cx="503787" cy="461665"/>
            </a:xfrm>
            <a:prstGeom prst="rect">
              <a:avLst/>
            </a:prstGeom>
            <a:noFill/>
          </p:spPr>
          <p:txBody>
            <a:bodyPr wrap="square" rtlCol="0">
              <a:spAutoFit/>
            </a:bodyPr>
            <a:lstStyle/>
            <a:p>
              <a:pPr algn="ctr"/>
              <a:r>
                <a:rPr lang="el-GR" altLang="zh-TW" sz="2400" dirty="0"/>
                <a:t>φ</a:t>
              </a:r>
              <a:endParaRPr lang="zh-TW" altLang="en-US" sz="2400" baseline="30000" dirty="0"/>
            </a:p>
          </p:txBody>
        </p:sp>
        <p:sp>
          <p:nvSpPr>
            <p:cNvPr id="11" name="文字方塊 10"/>
            <p:cNvSpPr txBox="1"/>
            <p:nvPr/>
          </p:nvSpPr>
          <p:spPr>
            <a:xfrm>
              <a:off x="3356368" y="4239504"/>
              <a:ext cx="503787" cy="461665"/>
            </a:xfrm>
            <a:prstGeom prst="rect">
              <a:avLst/>
            </a:prstGeom>
            <a:noFill/>
          </p:spPr>
          <p:txBody>
            <a:bodyPr wrap="square" rtlCol="0">
              <a:spAutoFit/>
            </a:bodyPr>
            <a:lstStyle/>
            <a:p>
              <a:pPr algn="ctr"/>
              <a:r>
                <a:rPr lang="el-GR" altLang="zh-TW" sz="2400" dirty="0"/>
                <a:t>φ</a:t>
              </a:r>
              <a:endParaRPr lang="zh-TW" altLang="en-US" sz="2400" baseline="30000" dirty="0"/>
            </a:p>
          </p:txBody>
        </p:sp>
        <p:sp>
          <p:nvSpPr>
            <p:cNvPr id="12" name="文字方塊 11"/>
            <p:cNvSpPr txBox="1"/>
            <p:nvPr/>
          </p:nvSpPr>
          <p:spPr>
            <a:xfrm>
              <a:off x="3773237" y="4239504"/>
              <a:ext cx="503787" cy="461665"/>
            </a:xfrm>
            <a:prstGeom prst="rect">
              <a:avLst/>
            </a:prstGeom>
            <a:noFill/>
          </p:spPr>
          <p:txBody>
            <a:bodyPr wrap="square" rtlCol="0">
              <a:spAutoFit/>
            </a:bodyPr>
            <a:lstStyle/>
            <a:p>
              <a:pPr algn="ctr"/>
              <a:r>
                <a:rPr lang="el-GR" altLang="zh-TW" sz="2400" dirty="0"/>
                <a:t>φ</a:t>
              </a:r>
              <a:endParaRPr lang="zh-TW" altLang="en-US" sz="2400" baseline="30000" dirty="0"/>
            </a:p>
          </p:txBody>
        </p:sp>
      </p:grpSp>
      <p:grpSp>
        <p:nvGrpSpPr>
          <p:cNvPr id="22" name="群組 21"/>
          <p:cNvGrpSpPr/>
          <p:nvPr/>
        </p:nvGrpSpPr>
        <p:grpSpPr>
          <a:xfrm>
            <a:off x="6949370" y="3767014"/>
            <a:ext cx="3421870" cy="461665"/>
            <a:chOff x="855154" y="5208233"/>
            <a:chExt cx="3421870" cy="461665"/>
          </a:xfrm>
        </p:grpSpPr>
        <p:sp>
          <p:nvSpPr>
            <p:cNvPr id="13" name="文字方塊 12"/>
            <p:cNvSpPr txBox="1"/>
            <p:nvPr/>
          </p:nvSpPr>
          <p:spPr>
            <a:xfrm>
              <a:off x="855154" y="5208233"/>
              <a:ext cx="503787" cy="461665"/>
            </a:xfrm>
            <a:prstGeom prst="rect">
              <a:avLst/>
            </a:prstGeom>
            <a:noFill/>
          </p:spPr>
          <p:txBody>
            <a:bodyPr wrap="square" rtlCol="0">
              <a:spAutoFit/>
            </a:bodyPr>
            <a:lstStyle/>
            <a:p>
              <a:pPr algn="ctr"/>
              <a:r>
                <a:rPr lang="zh-TW" altLang="en-US" sz="2400" dirty="0"/>
                <a:t>好</a:t>
              </a:r>
              <a:endParaRPr lang="zh-TW" altLang="en-US" sz="2400" baseline="30000" dirty="0"/>
            </a:p>
          </p:txBody>
        </p:sp>
        <p:sp>
          <p:nvSpPr>
            <p:cNvPr id="14" name="文字方塊 13"/>
            <p:cNvSpPr txBox="1"/>
            <p:nvPr/>
          </p:nvSpPr>
          <p:spPr>
            <a:xfrm>
              <a:off x="1272023" y="5208233"/>
              <a:ext cx="503787" cy="461665"/>
            </a:xfrm>
            <a:prstGeom prst="rect">
              <a:avLst/>
            </a:prstGeom>
            <a:noFill/>
          </p:spPr>
          <p:txBody>
            <a:bodyPr wrap="square" rtlCol="0">
              <a:spAutoFit/>
            </a:bodyPr>
            <a:lstStyle/>
            <a:p>
              <a:pPr algn="ctr"/>
              <a:r>
                <a:rPr lang="el-GR" altLang="zh-TW" sz="2400" dirty="0"/>
                <a:t>φ</a:t>
              </a:r>
              <a:endParaRPr lang="zh-TW" altLang="en-US" sz="2400" baseline="30000" dirty="0"/>
            </a:p>
          </p:txBody>
        </p:sp>
        <p:sp>
          <p:nvSpPr>
            <p:cNvPr id="15" name="文字方塊 14"/>
            <p:cNvSpPr txBox="1"/>
            <p:nvPr/>
          </p:nvSpPr>
          <p:spPr>
            <a:xfrm>
              <a:off x="1688892" y="5208233"/>
              <a:ext cx="503787" cy="461665"/>
            </a:xfrm>
            <a:prstGeom prst="rect">
              <a:avLst/>
            </a:prstGeom>
            <a:noFill/>
          </p:spPr>
          <p:txBody>
            <a:bodyPr wrap="square" rtlCol="0">
              <a:spAutoFit/>
            </a:bodyPr>
            <a:lstStyle/>
            <a:p>
              <a:pPr algn="ctr"/>
              <a:r>
                <a:rPr lang="el-GR" altLang="zh-TW" sz="2400" dirty="0"/>
                <a:t>φ</a:t>
              </a:r>
              <a:endParaRPr lang="zh-TW" altLang="en-US" sz="2400" baseline="30000" dirty="0"/>
            </a:p>
          </p:txBody>
        </p:sp>
        <p:sp>
          <p:nvSpPr>
            <p:cNvPr id="16" name="文字方塊 15"/>
            <p:cNvSpPr txBox="1"/>
            <p:nvPr/>
          </p:nvSpPr>
          <p:spPr>
            <a:xfrm>
              <a:off x="2105761" y="5208233"/>
              <a:ext cx="503787" cy="461665"/>
            </a:xfrm>
            <a:prstGeom prst="rect">
              <a:avLst/>
            </a:prstGeom>
            <a:noFill/>
          </p:spPr>
          <p:txBody>
            <a:bodyPr wrap="square" rtlCol="0">
              <a:spAutoFit/>
            </a:bodyPr>
            <a:lstStyle/>
            <a:p>
              <a:pPr algn="ctr"/>
              <a:r>
                <a:rPr lang="zh-TW" altLang="en-US" sz="2400" dirty="0"/>
                <a:t>棒</a:t>
              </a:r>
              <a:endParaRPr lang="zh-TW" altLang="en-US" sz="2400" baseline="30000" dirty="0"/>
            </a:p>
          </p:txBody>
        </p:sp>
        <p:sp>
          <p:nvSpPr>
            <p:cNvPr id="17" name="文字方塊 16"/>
            <p:cNvSpPr txBox="1"/>
            <p:nvPr/>
          </p:nvSpPr>
          <p:spPr>
            <a:xfrm>
              <a:off x="2522630" y="5208233"/>
              <a:ext cx="503787" cy="461665"/>
            </a:xfrm>
            <a:prstGeom prst="rect">
              <a:avLst/>
            </a:prstGeom>
            <a:noFill/>
          </p:spPr>
          <p:txBody>
            <a:bodyPr wrap="square" rtlCol="0">
              <a:spAutoFit/>
            </a:bodyPr>
            <a:lstStyle/>
            <a:p>
              <a:pPr algn="ctr"/>
              <a:r>
                <a:rPr lang="el-GR" altLang="zh-TW" sz="2400" dirty="0"/>
                <a:t>φ</a:t>
              </a:r>
              <a:endParaRPr lang="zh-TW" altLang="en-US" sz="2400" baseline="30000" dirty="0"/>
            </a:p>
          </p:txBody>
        </p:sp>
        <p:sp>
          <p:nvSpPr>
            <p:cNvPr id="18" name="文字方塊 17"/>
            <p:cNvSpPr txBox="1"/>
            <p:nvPr/>
          </p:nvSpPr>
          <p:spPr>
            <a:xfrm>
              <a:off x="2939499" y="5208233"/>
              <a:ext cx="503787" cy="461665"/>
            </a:xfrm>
            <a:prstGeom prst="rect">
              <a:avLst/>
            </a:prstGeom>
            <a:noFill/>
          </p:spPr>
          <p:txBody>
            <a:bodyPr wrap="square" rtlCol="0">
              <a:spAutoFit/>
            </a:bodyPr>
            <a:lstStyle/>
            <a:p>
              <a:pPr algn="ctr"/>
              <a:r>
                <a:rPr lang="zh-TW" altLang="en-US" sz="2400" dirty="0"/>
                <a:t>棒</a:t>
              </a:r>
              <a:endParaRPr lang="zh-TW" altLang="en-US" sz="2400" baseline="30000" dirty="0"/>
            </a:p>
          </p:txBody>
        </p:sp>
        <p:sp>
          <p:nvSpPr>
            <p:cNvPr id="19" name="文字方塊 18"/>
            <p:cNvSpPr txBox="1"/>
            <p:nvPr/>
          </p:nvSpPr>
          <p:spPr>
            <a:xfrm>
              <a:off x="3356368" y="5208233"/>
              <a:ext cx="503787" cy="461665"/>
            </a:xfrm>
            <a:prstGeom prst="rect">
              <a:avLst/>
            </a:prstGeom>
            <a:noFill/>
          </p:spPr>
          <p:txBody>
            <a:bodyPr wrap="square" rtlCol="0">
              <a:spAutoFit/>
            </a:bodyPr>
            <a:lstStyle/>
            <a:p>
              <a:pPr algn="ctr"/>
              <a:r>
                <a:rPr lang="el-GR" altLang="zh-TW" sz="2400" dirty="0"/>
                <a:t>φ</a:t>
              </a:r>
              <a:endParaRPr lang="zh-TW" altLang="en-US" sz="2400" baseline="30000" dirty="0"/>
            </a:p>
          </p:txBody>
        </p:sp>
        <p:sp>
          <p:nvSpPr>
            <p:cNvPr id="20" name="文字方塊 19"/>
            <p:cNvSpPr txBox="1"/>
            <p:nvPr/>
          </p:nvSpPr>
          <p:spPr>
            <a:xfrm>
              <a:off x="3773237" y="5208233"/>
              <a:ext cx="503787" cy="461665"/>
            </a:xfrm>
            <a:prstGeom prst="rect">
              <a:avLst/>
            </a:prstGeom>
            <a:noFill/>
          </p:spPr>
          <p:txBody>
            <a:bodyPr wrap="square" rtlCol="0">
              <a:spAutoFit/>
            </a:bodyPr>
            <a:lstStyle/>
            <a:p>
              <a:pPr algn="ctr"/>
              <a:r>
                <a:rPr lang="el-GR" altLang="zh-TW" sz="2400" dirty="0"/>
                <a:t>φ</a:t>
              </a:r>
              <a:endParaRPr lang="zh-TW" altLang="en-US" sz="2400" baseline="30000" dirty="0"/>
            </a:p>
          </p:txBody>
        </p:sp>
      </p:grpSp>
      <p:sp>
        <p:nvSpPr>
          <p:cNvPr id="28" name="矩形 27"/>
          <p:cNvSpPr/>
          <p:nvPr/>
        </p:nvSpPr>
        <p:spPr>
          <a:xfrm>
            <a:off x="2062543" y="4730804"/>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p:cNvSpPr/>
          <p:nvPr/>
        </p:nvSpPr>
        <p:spPr>
          <a:xfrm>
            <a:off x="2483392" y="4730804"/>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p:cNvSpPr/>
          <p:nvPr/>
        </p:nvSpPr>
        <p:spPr>
          <a:xfrm>
            <a:off x="2904241" y="4730804"/>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p:cNvSpPr/>
          <p:nvPr/>
        </p:nvSpPr>
        <p:spPr>
          <a:xfrm>
            <a:off x="3325090" y="4730804"/>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p:cNvSpPr/>
          <p:nvPr/>
        </p:nvSpPr>
        <p:spPr>
          <a:xfrm>
            <a:off x="3745939" y="4730804"/>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p:cNvSpPr/>
          <p:nvPr/>
        </p:nvSpPr>
        <p:spPr>
          <a:xfrm>
            <a:off x="4166788" y="4730804"/>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p:cNvSpPr/>
          <p:nvPr/>
        </p:nvSpPr>
        <p:spPr>
          <a:xfrm>
            <a:off x="4587637" y="4730804"/>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34"/>
          <p:cNvSpPr/>
          <p:nvPr/>
        </p:nvSpPr>
        <p:spPr>
          <a:xfrm>
            <a:off x="5008489" y="4730804"/>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6" name="直線單箭頭接點 35"/>
          <p:cNvCxnSpPr/>
          <p:nvPr/>
        </p:nvCxnSpPr>
        <p:spPr>
          <a:xfrm flipV="1">
            <a:off x="2183775" y="4287370"/>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p:nvPr/>
        </p:nvCxnSpPr>
        <p:spPr>
          <a:xfrm flipV="1">
            <a:off x="2607181" y="4287370"/>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p:nvPr/>
        </p:nvCxnSpPr>
        <p:spPr>
          <a:xfrm flipV="1">
            <a:off x="3030587" y="4287370"/>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flipV="1">
            <a:off x="3453993" y="4287370"/>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39"/>
          <p:cNvCxnSpPr/>
          <p:nvPr/>
        </p:nvCxnSpPr>
        <p:spPr>
          <a:xfrm flipV="1">
            <a:off x="3877399" y="4287370"/>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40"/>
          <p:cNvCxnSpPr/>
          <p:nvPr/>
        </p:nvCxnSpPr>
        <p:spPr>
          <a:xfrm flipV="1">
            <a:off x="4300805" y="4287370"/>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p:nvPr/>
        </p:nvCxnSpPr>
        <p:spPr>
          <a:xfrm flipV="1">
            <a:off x="4724211" y="4287370"/>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p:nvPr/>
        </p:nvCxnSpPr>
        <p:spPr>
          <a:xfrm flipV="1">
            <a:off x="5147615" y="4287370"/>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59" name="矩形 58"/>
          <p:cNvSpPr/>
          <p:nvPr/>
        </p:nvSpPr>
        <p:spPr>
          <a:xfrm>
            <a:off x="7071633" y="4739580"/>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矩形 59"/>
          <p:cNvSpPr/>
          <p:nvPr/>
        </p:nvSpPr>
        <p:spPr>
          <a:xfrm>
            <a:off x="7492482" y="4739580"/>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矩形 60"/>
          <p:cNvSpPr/>
          <p:nvPr/>
        </p:nvSpPr>
        <p:spPr>
          <a:xfrm>
            <a:off x="7913331" y="4739580"/>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矩形 61"/>
          <p:cNvSpPr/>
          <p:nvPr/>
        </p:nvSpPr>
        <p:spPr>
          <a:xfrm>
            <a:off x="8334180" y="4739580"/>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矩形 62"/>
          <p:cNvSpPr/>
          <p:nvPr/>
        </p:nvSpPr>
        <p:spPr>
          <a:xfrm>
            <a:off x="8755029" y="4739580"/>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矩形 63"/>
          <p:cNvSpPr/>
          <p:nvPr/>
        </p:nvSpPr>
        <p:spPr>
          <a:xfrm>
            <a:off x="9175878" y="4739580"/>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矩形 64"/>
          <p:cNvSpPr/>
          <p:nvPr/>
        </p:nvSpPr>
        <p:spPr>
          <a:xfrm>
            <a:off x="9596727" y="4739580"/>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矩形 65"/>
          <p:cNvSpPr/>
          <p:nvPr/>
        </p:nvSpPr>
        <p:spPr>
          <a:xfrm>
            <a:off x="10017579" y="4739580"/>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7" name="直線單箭頭接點 66"/>
          <p:cNvCxnSpPr/>
          <p:nvPr/>
        </p:nvCxnSpPr>
        <p:spPr>
          <a:xfrm flipV="1">
            <a:off x="7192865" y="4296146"/>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單箭頭接點 67"/>
          <p:cNvCxnSpPr/>
          <p:nvPr/>
        </p:nvCxnSpPr>
        <p:spPr>
          <a:xfrm flipV="1">
            <a:off x="7616271" y="4296146"/>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單箭頭接點 68"/>
          <p:cNvCxnSpPr/>
          <p:nvPr/>
        </p:nvCxnSpPr>
        <p:spPr>
          <a:xfrm flipV="1">
            <a:off x="8039677" y="4296146"/>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單箭頭接點 69"/>
          <p:cNvCxnSpPr/>
          <p:nvPr/>
        </p:nvCxnSpPr>
        <p:spPr>
          <a:xfrm flipV="1">
            <a:off x="8463083" y="4296146"/>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單箭頭接點 70"/>
          <p:cNvCxnSpPr/>
          <p:nvPr/>
        </p:nvCxnSpPr>
        <p:spPr>
          <a:xfrm flipV="1">
            <a:off x="8886489" y="4296146"/>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單箭頭接點 71"/>
          <p:cNvCxnSpPr/>
          <p:nvPr/>
        </p:nvCxnSpPr>
        <p:spPr>
          <a:xfrm flipV="1">
            <a:off x="9309895" y="4296146"/>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單箭頭接點 72"/>
          <p:cNvCxnSpPr/>
          <p:nvPr/>
        </p:nvCxnSpPr>
        <p:spPr>
          <a:xfrm flipV="1">
            <a:off x="9733301" y="4296146"/>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線單箭頭接點 73"/>
          <p:cNvCxnSpPr/>
          <p:nvPr/>
        </p:nvCxnSpPr>
        <p:spPr>
          <a:xfrm flipV="1">
            <a:off x="10156705" y="4296146"/>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89" name="文字方塊 88"/>
          <p:cNvSpPr txBox="1"/>
          <p:nvPr/>
        </p:nvSpPr>
        <p:spPr>
          <a:xfrm>
            <a:off x="2887936" y="2796177"/>
            <a:ext cx="1385094" cy="461665"/>
          </a:xfrm>
          <a:prstGeom prst="rect">
            <a:avLst/>
          </a:prstGeom>
          <a:noFill/>
        </p:spPr>
        <p:txBody>
          <a:bodyPr wrap="square" rtlCol="0">
            <a:spAutoFit/>
          </a:bodyPr>
          <a:lstStyle/>
          <a:p>
            <a:pPr algn="ctr"/>
            <a:r>
              <a:rPr lang="en-US" altLang="zh-TW" sz="2400" dirty="0"/>
              <a:t>“</a:t>
            </a:r>
            <a:r>
              <a:rPr lang="zh-TW" altLang="en-US" sz="2400" dirty="0"/>
              <a:t>好棒</a:t>
            </a:r>
            <a:r>
              <a:rPr lang="en-US" altLang="zh-TW" sz="2400" dirty="0"/>
              <a:t>”</a:t>
            </a:r>
            <a:endParaRPr lang="zh-TW" altLang="en-US" sz="2400" dirty="0"/>
          </a:p>
        </p:txBody>
      </p:sp>
      <p:sp>
        <p:nvSpPr>
          <p:cNvPr id="90" name="向下箭號 89"/>
          <p:cNvSpPr/>
          <p:nvPr/>
        </p:nvSpPr>
        <p:spPr>
          <a:xfrm flipV="1">
            <a:off x="3341834" y="3311643"/>
            <a:ext cx="477301" cy="45537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91" name="文字方塊 90"/>
          <p:cNvSpPr txBox="1"/>
          <p:nvPr/>
        </p:nvSpPr>
        <p:spPr>
          <a:xfrm>
            <a:off x="7955291" y="2743201"/>
            <a:ext cx="1385094" cy="461665"/>
          </a:xfrm>
          <a:prstGeom prst="rect">
            <a:avLst/>
          </a:prstGeom>
          <a:noFill/>
        </p:spPr>
        <p:txBody>
          <a:bodyPr wrap="square" rtlCol="0">
            <a:spAutoFit/>
          </a:bodyPr>
          <a:lstStyle/>
          <a:p>
            <a:pPr algn="ctr"/>
            <a:r>
              <a:rPr lang="en-US" altLang="zh-TW" sz="2400" dirty="0"/>
              <a:t>“</a:t>
            </a:r>
            <a:r>
              <a:rPr lang="zh-TW" altLang="en-US" sz="2400" dirty="0"/>
              <a:t>好棒棒</a:t>
            </a:r>
            <a:r>
              <a:rPr lang="en-US" altLang="zh-TW" sz="2400" dirty="0"/>
              <a:t>”</a:t>
            </a:r>
            <a:endParaRPr lang="zh-TW" altLang="en-US" sz="2400" dirty="0"/>
          </a:p>
        </p:txBody>
      </p:sp>
      <p:sp>
        <p:nvSpPr>
          <p:cNvPr id="92" name="向下箭號 91"/>
          <p:cNvSpPr/>
          <p:nvPr/>
        </p:nvSpPr>
        <p:spPr>
          <a:xfrm flipV="1">
            <a:off x="8409189" y="3258666"/>
            <a:ext cx="477301" cy="454434"/>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cxnSp>
        <p:nvCxnSpPr>
          <p:cNvPr id="93" name="直線接點 92"/>
          <p:cNvCxnSpPr/>
          <p:nvPr/>
        </p:nvCxnSpPr>
        <p:spPr>
          <a:xfrm>
            <a:off x="2483393" y="4010520"/>
            <a:ext cx="681369"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7" name="直線接點 96"/>
          <p:cNvCxnSpPr/>
          <p:nvPr/>
        </p:nvCxnSpPr>
        <p:spPr>
          <a:xfrm>
            <a:off x="3730961" y="4029525"/>
            <a:ext cx="152307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0" name="直線接點 99"/>
          <p:cNvCxnSpPr/>
          <p:nvPr/>
        </p:nvCxnSpPr>
        <p:spPr>
          <a:xfrm>
            <a:off x="7480137" y="4038301"/>
            <a:ext cx="665089"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2" name="直線接點 101"/>
          <p:cNvCxnSpPr/>
          <p:nvPr/>
        </p:nvCxnSpPr>
        <p:spPr>
          <a:xfrm>
            <a:off x="8720217" y="4062664"/>
            <a:ext cx="332545"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3" name="直線接點 102"/>
          <p:cNvCxnSpPr/>
          <p:nvPr/>
        </p:nvCxnSpPr>
        <p:spPr>
          <a:xfrm>
            <a:off x="9644509" y="4062664"/>
            <a:ext cx="665089"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5" name="群組 106"/>
          <p:cNvGrpSpPr>
            <a:grpSpLocks/>
          </p:cNvGrpSpPr>
          <p:nvPr/>
        </p:nvGrpSpPr>
        <p:grpSpPr bwMode="auto">
          <a:xfrm>
            <a:off x="2159230" y="5594027"/>
            <a:ext cx="3173419" cy="457065"/>
            <a:chOff x="467932" y="3914400"/>
            <a:chExt cx="2909888" cy="576263"/>
          </a:xfrm>
        </p:grpSpPr>
        <p:pic>
          <p:nvPicPr>
            <p:cNvPr id="7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932" y="3914400"/>
              <a:ext cx="16240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3807" y="3914400"/>
              <a:ext cx="16240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8" name="群組 106"/>
          <p:cNvGrpSpPr>
            <a:grpSpLocks/>
          </p:cNvGrpSpPr>
          <p:nvPr/>
        </p:nvGrpSpPr>
        <p:grpSpPr bwMode="auto">
          <a:xfrm>
            <a:off x="7056718" y="5573887"/>
            <a:ext cx="3173419" cy="457065"/>
            <a:chOff x="467932" y="3914400"/>
            <a:chExt cx="2909888" cy="576263"/>
          </a:xfrm>
        </p:grpSpPr>
        <p:pic>
          <p:nvPicPr>
            <p:cNvPr id="7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932" y="3914400"/>
              <a:ext cx="16240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3807" y="3914400"/>
              <a:ext cx="16240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文本框 3"/>
          <p:cNvSpPr txBox="1"/>
          <p:nvPr/>
        </p:nvSpPr>
        <p:spPr>
          <a:xfrm>
            <a:off x="5254032" y="2796176"/>
            <a:ext cx="1620957" cy="523220"/>
          </a:xfrm>
          <a:prstGeom prst="rect">
            <a:avLst/>
          </a:prstGeom>
          <a:noFill/>
        </p:spPr>
        <p:txBody>
          <a:bodyPr wrap="none" rtlCol="0">
            <a:spAutoFit/>
          </a:bodyPr>
          <a:lstStyle/>
          <a:p>
            <a:r>
              <a:rPr lang="zh-CN" altLang="en-US" sz="2800" dirty="0"/>
              <a:t>语音识别</a:t>
            </a:r>
          </a:p>
        </p:txBody>
      </p:sp>
    </p:spTree>
    <p:custDataLst>
      <p:tags r:id="rId1"/>
    </p:custDataLst>
    <p:extLst>
      <p:ext uri="{BB962C8B-B14F-4D97-AF65-F5344CB8AC3E}">
        <p14:creationId xmlns:p14="http://schemas.microsoft.com/office/powerpoint/2010/main" val="323907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9"/>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7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72"/>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7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7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00"/>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02"/>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0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9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P spid="59" grpId="0" animBg="1"/>
      <p:bldP spid="60" grpId="0" animBg="1"/>
      <p:bldP spid="61" grpId="0" animBg="1"/>
      <p:bldP spid="62" grpId="0" animBg="1"/>
      <p:bldP spid="63" grpId="0" animBg="1"/>
      <p:bldP spid="64" grpId="0" animBg="1"/>
      <p:bldP spid="65" grpId="0" animBg="1"/>
      <p:bldP spid="66" grpId="0" animBg="1"/>
      <p:bldP spid="89" grpId="0"/>
      <p:bldP spid="90" grpId="0" animBg="1"/>
      <p:bldP spid="91" grpId="0"/>
      <p:bldP spid="9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应用到机器学习</a:t>
            </a:r>
            <a:endParaRPr lang="zh-CN" altLang="en-US" dirty="0"/>
          </a:p>
        </p:txBody>
      </p:sp>
      <p:sp>
        <p:nvSpPr>
          <p:cNvPr id="7" name="内容占位符 6"/>
          <p:cNvSpPr>
            <a:spLocks noGrp="1"/>
          </p:cNvSpPr>
          <p:nvPr>
            <p:ph idx="1"/>
          </p:nvPr>
        </p:nvSpPr>
        <p:spPr/>
        <p:txBody>
          <a:bodyPr/>
          <a:lstStyle/>
          <a:p>
            <a:r>
              <a:rPr lang="zh-CN" altLang="en-US"/>
              <a:t>异步的序列到序列模式</a:t>
            </a:r>
          </a:p>
          <a:p>
            <a:endParaRPr lang="zh-CN" altLang="en-US" dirty="0"/>
          </a:p>
        </p:txBody>
      </p:sp>
      <p:pic>
        <p:nvPicPr>
          <p:cNvPr id="4" name="图片 3">
            <a:extLst>
              <a:ext uri="{FF2B5EF4-FFF2-40B4-BE49-F238E27FC236}">
                <a16:creationId xmlns:a16="http://schemas.microsoft.com/office/drawing/2014/main" id="{8C8339D1-DBF6-4ABF-91DB-541845D4E46D}"/>
              </a:ext>
            </a:extLst>
          </p:cNvPr>
          <p:cNvPicPr>
            <a:picLocks noChangeAspect="1"/>
          </p:cNvPicPr>
          <p:nvPr/>
        </p:nvPicPr>
        <p:blipFill>
          <a:blip r:embed="rId2"/>
          <a:stretch>
            <a:fillRect/>
          </a:stretch>
        </p:blipFill>
        <p:spPr>
          <a:xfrm>
            <a:off x="2362200" y="2743200"/>
            <a:ext cx="6647229" cy="1524032"/>
          </a:xfrm>
          <a:prstGeom prst="rect">
            <a:avLst/>
          </a:prstGeom>
        </p:spPr>
      </p:pic>
    </p:spTree>
    <p:extLst>
      <p:ext uri="{BB962C8B-B14F-4D97-AF65-F5344CB8AC3E}">
        <p14:creationId xmlns:p14="http://schemas.microsoft.com/office/powerpoint/2010/main" val="3300405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4131806" y="4570755"/>
            <a:ext cx="461665" cy="1413164"/>
            <a:chOff x="2700170" y="5157068"/>
            <a:chExt cx="461665" cy="1413164"/>
          </a:xfrm>
        </p:grpSpPr>
        <p:sp>
          <p:nvSpPr>
            <p:cNvPr id="11" name="矩形 10"/>
            <p:cNvSpPr/>
            <p:nvPr/>
          </p:nvSpPr>
          <p:spPr>
            <a:xfrm>
              <a:off x="2750045" y="5231884"/>
              <a:ext cx="299260" cy="12718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文字方塊 11"/>
            <p:cNvSpPr txBox="1"/>
            <p:nvPr/>
          </p:nvSpPr>
          <p:spPr>
            <a:xfrm rot="5400000">
              <a:off x="2224421" y="5632817"/>
              <a:ext cx="1413164"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a:solidFill>
                    <a:schemeClr val="tx1"/>
                  </a:solidFill>
                </a:rPr>
                <a:t>learning</a:t>
              </a:r>
              <a:endParaRPr lang="zh-TW" altLang="en-US" sz="2400" dirty="0">
                <a:solidFill>
                  <a:schemeClr val="tx1"/>
                </a:solidFill>
              </a:endParaRPr>
            </a:p>
          </p:txBody>
        </p:sp>
      </p:grpSp>
      <p:sp>
        <p:nvSpPr>
          <p:cNvPr id="2" name="標題 1"/>
          <p:cNvSpPr>
            <a:spLocks noGrp="1"/>
          </p:cNvSpPr>
          <p:nvPr>
            <p:ph type="title"/>
          </p:nvPr>
        </p:nvSpPr>
        <p:spPr/>
        <p:txBody>
          <a:bodyPr/>
          <a:lstStyle/>
          <a:p>
            <a:r>
              <a:rPr lang="zh-CN" altLang="en-US"/>
              <a:t>异步的序列到序列模式</a:t>
            </a:r>
            <a:endParaRPr lang="zh-CN" altLang="en-US" dirty="0"/>
          </a:p>
        </p:txBody>
      </p:sp>
      <p:sp>
        <p:nvSpPr>
          <p:cNvPr id="3" name="內容版面配置區 2"/>
          <p:cNvSpPr>
            <a:spLocks noGrp="1"/>
          </p:cNvSpPr>
          <p:nvPr>
            <p:ph idx="1"/>
          </p:nvPr>
        </p:nvSpPr>
        <p:spPr/>
        <p:txBody>
          <a:bodyPr/>
          <a:lstStyle/>
          <a:p>
            <a:r>
              <a:rPr lang="zh-CN" altLang="en-US"/>
              <a:t>机器翻译</a:t>
            </a:r>
            <a:endParaRPr lang="zh-TW" altLang="en-US"/>
          </a:p>
          <a:p>
            <a:endParaRPr lang="zh-TW" altLang="en-US" dirty="0"/>
          </a:p>
        </p:txBody>
      </p:sp>
      <p:grpSp>
        <p:nvGrpSpPr>
          <p:cNvPr id="8" name="群組 7"/>
          <p:cNvGrpSpPr/>
          <p:nvPr/>
        </p:nvGrpSpPr>
        <p:grpSpPr>
          <a:xfrm>
            <a:off x="3164750" y="4570756"/>
            <a:ext cx="461665" cy="1413164"/>
            <a:chOff x="1417239" y="5157069"/>
            <a:chExt cx="461665" cy="1413164"/>
          </a:xfrm>
        </p:grpSpPr>
        <p:sp>
          <p:nvSpPr>
            <p:cNvPr id="5" name="矩形 4"/>
            <p:cNvSpPr/>
            <p:nvPr/>
          </p:nvSpPr>
          <p:spPr>
            <a:xfrm>
              <a:off x="1467114" y="5231885"/>
              <a:ext cx="299260" cy="12718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 name="文字方塊 5"/>
            <p:cNvSpPr txBox="1"/>
            <p:nvPr/>
          </p:nvSpPr>
          <p:spPr>
            <a:xfrm rot="5400000">
              <a:off x="941490" y="5632818"/>
              <a:ext cx="1413164"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a:solidFill>
                    <a:schemeClr val="tx1"/>
                  </a:solidFill>
                </a:rPr>
                <a:t>machine</a:t>
              </a:r>
              <a:endParaRPr lang="zh-TW" altLang="en-US" sz="2400" dirty="0">
                <a:solidFill>
                  <a:schemeClr val="tx1"/>
                </a:solidFill>
              </a:endParaRPr>
            </a:p>
          </p:txBody>
        </p:sp>
      </p:grpSp>
      <p:sp>
        <p:nvSpPr>
          <p:cNvPr id="14" name="矩形 13"/>
          <p:cNvSpPr/>
          <p:nvPr/>
        </p:nvSpPr>
        <p:spPr>
          <a:xfrm>
            <a:off x="3164749" y="3662152"/>
            <a:ext cx="461666" cy="60581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dirty="0"/>
          </a:p>
        </p:txBody>
      </p:sp>
      <p:sp>
        <p:nvSpPr>
          <p:cNvPr id="15" name="矩形 14"/>
          <p:cNvSpPr/>
          <p:nvPr/>
        </p:nvSpPr>
        <p:spPr>
          <a:xfrm>
            <a:off x="4123674" y="3662151"/>
            <a:ext cx="465153" cy="6058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dirty="0"/>
          </a:p>
        </p:txBody>
      </p:sp>
      <p:sp>
        <p:nvSpPr>
          <p:cNvPr id="17" name="矩形 16"/>
          <p:cNvSpPr/>
          <p:nvPr/>
        </p:nvSpPr>
        <p:spPr>
          <a:xfrm>
            <a:off x="5086085" y="3662151"/>
            <a:ext cx="465153" cy="6058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dirty="0"/>
          </a:p>
        </p:txBody>
      </p:sp>
      <p:sp>
        <p:nvSpPr>
          <p:cNvPr id="18" name="矩形 17"/>
          <p:cNvSpPr/>
          <p:nvPr/>
        </p:nvSpPr>
        <p:spPr>
          <a:xfrm>
            <a:off x="6048496" y="3662151"/>
            <a:ext cx="465153" cy="6058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dirty="0"/>
          </a:p>
        </p:txBody>
      </p:sp>
      <p:sp>
        <p:nvSpPr>
          <p:cNvPr id="19" name="矩形 18"/>
          <p:cNvSpPr/>
          <p:nvPr/>
        </p:nvSpPr>
        <p:spPr>
          <a:xfrm>
            <a:off x="7010907" y="3662151"/>
            <a:ext cx="465153" cy="6058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dirty="0"/>
          </a:p>
        </p:txBody>
      </p:sp>
      <p:sp>
        <p:nvSpPr>
          <p:cNvPr id="39" name="矩形 38"/>
          <p:cNvSpPr/>
          <p:nvPr/>
        </p:nvSpPr>
        <p:spPr>
          <a:xfrm>
            <a:off x="4137807" y="2626532"/>
            <a:ext cx="465153" cy="66547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dirty="0"/>
          </a:p>
        </p:txBody>
      </p:sp>
      <p:sp>
        <p:nvSpPr>
          <p:cNvPr id="42" name="矩形 41"/>
          <p:cNvSpPr/>
          <p:nvPr/>
        </p:nvSpPr>
        <p:spPr>
          <a:xfrm>
            <a:off x="7005586" y="2613967"/>
            <a:ext cx="465153" cy="67759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dirty="0"/>
          </a:p>
        </p:txBody>
      </p:sp>
      <p:sp>
        <p:nvSpPr>
          <p:cNvPr id="22" name="文字方塊 21"/>
          <p:cNvSpPr txBox="1"/>
          <p:nvPr/>
        </p:nvSpPr>
        <p:spPr>
          <a:xfrm>
            <a:off x="4056057" y="2730092"/>
            <a:ext cx="628650" cy="461665"/>
          </a:xfrm>
          <a:prstGeom prst="rect">
            <a:avLst/>
          </a:prstGeom>
          <a:noFill/>
        </p:spPr>
        <p:txBody>
          <a:bodyPr wrap="square" rtlCol="0">
            <a:spAutoFit/>
          </a:bodyPr>
          <a:lstStyle/>
          <a:p>
            <a:pPr algn="ctr"/>
            <a:r>
              <a:rPr lang="zh-CN" altLang="en-US" sz="2400" dirty="0"/>
              <a:t>机</a:t>
            </a:r>
            <a:endParaRPr lang="zh-TW" altLang="en-US" sz="2400" dirty="0"/>
          </a:p>
        </p:txBody>
      </p:sp>
      <p:sp>
        <p:nvSpPr>
          <p:cNvPr id="47" name="文字方塊 46"/>
          <p:cNvSpPr txBox="1"/>
          <p:nvPr/>
        </p:nvSpPr>
        <p:spPr>
          <a:xfrm>
            <a:off x="6910544" y="2729641"/>
            <a:ext cx="628650" cy="461665"/>
          </a:xfrm>
          <a:prstGeom prst="rect">
            <a:avLst/>
          </a:prstGeom>
          <a:noFill/>
        </p:spPr>
        <p:txBody>
          <a:bodyPr wrap="square" rtlCol="0">
            <a:spAutoFit/>
          </a:bodyPr>
          <a:lstStyle/>
          <a:p>
            <a:pPr algn="ctr"/>
            <a:r>
              <a:rPr lang="zh-CN" altLang="en-US" sz="2400" dirty="0"/>
              <a:t>习</a:t>
            </a:r>
            <a:endParaRPr lang="zh-TW" altLang="en-US" sz="2400" dirty="0"/>
          </a:p>
        </p:txBody>
      </p:sp>
      <p:cxnSp>
        <p:nvCxnSpPr>
          <p:cNvPr id="2048" name="直線單箭頭接點 2047"/>
          <p:cNvCxnSpPr/>
          <p:nvPr/>
        </p:nvCxnSpPr>
        <p:spPr>
          <a:xfrm flipV="1">
            <a:off x="3410984" y="4258046"/>
            <a:ext cx="0" cy="3127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50"/>
          <p:cNvCxnSpPr/>
          <p:nvPr/>
        </p:nvCxnSpPr>
        <p:spPr>
          <a:xfrm flipV="1">
            <a:off x="4366336" y="4258046"/>
            <a:ext cx="0" cy="3127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單箭頭接點 51"/>
          <p:cNvCxnSpPr/>
          <p:nvPr/>
        </p:nvCxnSpPr>
        <p:spPr>
          <a:xfrm flipV="1">
            <a:off x="4375776" y="3330828"/>
            <a:ext cx="0" cy="312708"/>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nvGrpSpPr>
          <p:cNvPr id="10" name="群組 9"/>
          <p:cNvGrpSpPr/>
          <p:nvPr/>
        </p:nvGrpSpPr>
        <p:grpSpPr>
          <a:xfrm>
            <a:off x="4984659" y="2632514"/>
            <a:ext cx="628650" cy="1029120"/>
            <a:chOff x="3859511" y="3051365"/>
            <a:chExt cx="628650" cy="1029120"/>
          </a:xfrm>
        </p:grpSpPr>
        <p:sp>
          <p:nvSpPr>
            <p:cNvPr id="40" name="矩形 39"/>
            <p:cNvSpPr/>
            <p:nvPr/>
          </p:nvSpPr>
          <p:spPr>
            <a:xfrm>
              <a:off x="3941260" y="3051365"/>
              <a:ext cx="465153" cy="67759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dirty="0"/>
            </a:p>
          </p:txBody>
        </p:sp>
        <p:sp>
          <p:nvSpPr>
            <p:cNvPr id="45" name="文字方塊 44"/>
            <p:cNvSpPr txBox="1"/>
            <p:nvPr/>
          </p:nvSpPr>
          <p:spPr>
            <a:xfrm>
              <a:off x="3859511" y="3171950"/>
              <a:ext cx="628650" cy="461665"/>
            </a:xfrm>
            <a:prstGeom prst="rect">
              <a:avLst/>
            </a:prstGeom>
            <a:noFill/>
          </p:spPr>
          <p:txBody>
            <a:bodyPr wrap="square" rtlCol="0">
              <a:spAutoFit/>
            </a:bodyPr>
            <a:lstStyle/>
            <a:p>
              <a:pPr algn="ctr"/>
              <a:r>
                <a:rPr lang="zh-TW" altLang="en-US" sz="2400" dirty="0"/>
                <a:t>器</a:t>
              </a:r>
            </a:p>
          </p:txBody>
        </p:sp>
        <p:cxnSp>
          <p:nvCxnSpPr>
            <p:cNvPr id="53" name="直線單箭頭接點 52"/>
            <p:cNvCxnSpPr/>
            <p:nvPr/>
          </p:nvCxnSpPr>
          <p:spPr>
            <a:xfrm flipV="1">
              <a:off x="4179230" y="3767777"/>
              <a:ext cx="0" cy="312708"/>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群組 12"/>
          <p:cNvGrpSpPr/>
          <p:nvPr/>
        </p:nvGrpSpPr>
        <p:grpSpPr>
          <a:xfrm>
            <a:off x="5940260" y="2594165"/>
            <a:ext cx="628650" cy="1012422"/>
            <a:chOff x="4815276" y="3051365"/>
            <a:chExt cx="628650" cy="1012422"/>
          </a:xfrm>
        </p:grpSpPr>
        <p:sp>
          <p:nvSpPr>
            <p:cNvPr id="41" name="矩形 40"/>
            <p:cNvSpPr/>
            <p:nvPr/>
          </p:nvSpPr>
          <p:spPr>
            <a:xfrm>
              <a:off x="4903671" y="3051365"/>
              <a:ext cx="465153" cy="67759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dirty="0"/>
            </a:p>
          </p:txBody>
        </p:sp>
        <p:sp>
          <p:nvSpPr>
            <p:cNvPr id="46" name="文字方塊 45"/>
            <p:cNvSpPr txBox="1"/>
            <p:nvPr/>
          </p:nvSpPr>
          <p:spPr>
            <a:xfrm>
              <a:off x="4815276" y="3167039"/>
              <a:ext cx="628650" cy="461665"/>
            </a:xfrm>
            <a:prstGeom prst="rect">
              <a:avLst/>
            </a:prstGeom>
            <a:noFill/>
          </p:spPr>
          <p:txBody>
            <a:bodyPr wrap="square" rtlCol="0">
              <a:spAutoFit/>
            </a:bodyPr>
            <a:lstStyle/>
            <a:p>
              <a:pPr algn="ctr"/>
              <a:r>
                <a:rPr lang="zh-CN" altLang="en-US" sz="2400" dirty="0"/>
                <a:t>学</a:t>
              </a:r>
              <a:endParaRPr lang="zh-TW" altLang="en-US" sz="2400" dirty="0"/>
            </a:p>
          </p:txBody>
        </p:sp>
        <p:cxnSp>
          <p:nvCxnSpPr>
            <p:cNvPr id="54" name="直線單箭頭接點 53"/>
            <p:cNvCxnSpPr/>
            <p:nvPr/>
          </p:nvCxnSpPr>
          <p:spPr>
            <a:xfrm flipV="1">
              <a:off x="5141641" y="3751079"/>
              <a:ext cx="0" cy="312708"/>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5" name="直線單箭頭接點 54"/>
          <p:cNvCxnSpPr/>
          <p:nvPr/>
        </p:nvCxnSpPr>
        <p:spPr>
          <a:xfrm flipV="1">
            <a:off x="7256408" y="3330379"/>
            <a:ext cx="0" cy="312708"/>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單箭頭接點 56"/>
          <p:cNvCxnSpPr/>
          <p:nvPr/>
        </p:nvCxnSpPr>
        <p:spPr>
          <a:xfrm>
            <a:off x="3644715" y="3948592"/>
            <a:ext cx="478958" cy="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單箭頭接點 58"/>
          <p:cNvCxnSpPr/>
          <p:nvPr/>
        </p:nvCxnSpPr>
        <p:spPr>
          <a:xfrm>
            <a:off x="4595136" y="3951367"/>
            <a:ext cx="478958"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單箭頭接點 59"/>
          <p:cNvCxnSpPr/>
          <p:nvPr/>
        </p:nvCxnSpPr>
        <p:spPr>
          <a:xfrm>
            <a:off x="5562182" y="3954142"/>
            <a:ext cx="478958"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單箭頭接點 60"/>
          <p:cNvCxnSpPr/>
          <p:nvPr/>
        </p:nvCxnSpPr>
        <p:spPr>
          <a:xfrm>
            <a:off x="6512596" y="3956917"/>
            <a:ext cx="478958"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8001888" y="3662151"/>
            <a:ext cx="465153" cy="6058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dirty="0"/>
          </a:p>
        </p:txBody>
      </p:sp>
      <p:sp>
        <p:nvSpPr>
          <p:cNvPr id="43" name="矩形 42"/>
          <p:cNvSpPr/>
          <p:nvPr/>
        </p:nvSpPr>
        <p:spPr>
          <a:xfrm>
            <a:off x="7967071" y="2626083"/>
            <a:ext cx="465153" cy="66547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dirty="0"/>
          </a:p>
        </p:txBody>
      </p:sp>
      <p:sp>
        <p:nvSpPr>
          <p:cNvPr id="44" name="文字方塊 43"/>
          <p:cNvSpPr txBox="1"/>
          <p:nvPr/>
        </p:nvSpPr>
        <p:spPr>
          <a:xfrm>
            <a:off x="7872029" y="2729641"/>
            <a:ext cx="628650" cy="461665"/>
          </a:xfrm>
          <a:prstGeom prst="rect">
            <a:avLst/>
          </a:prstGeom>
          <a:noFill/>
        </p:spPr>
        <p:txBody>
          <a:bodyPr wrap="square" rtlCol="0">
            <a:spAutoFit/>
          </a:bodyPr>
          <a:lstStyle/>
          <a:p>
            <a:pPr algn="ctr"/>
            <a:r>
              <a:rPr lang="zh-CN" altLang="en-US" sz="2400" dirty="0"/>
              <a:t>。</a:t>
            </a:r>
            <a:endParaRPr lang="zh-TW" altLang="en-US" sz="2400" dirty="0"/>
          </a:p>
        </p:txBody>
      </p:sp>
      <p:cxnSp>
        <p:nvCxnSpPr>
          <p:cNvPr id="48" name="直線單箭頭接點 47"/>
          <p:cNvCxnSpPr/>
          <p:nvPr/>
        </p:nvCxnSpPr>
        <p:spPr>
          <a:xfrm flipV="1">
            <a:off x="8205040" y="3313681"/>
            <a:ext cx="0" cy="312708"/>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48"/>
          <p:cNvCxnSpPr/>
          <p:nvPr/>
        </p:nvCxnSpPr>
        <p:spPr>
          <a:xfrm>
            <a:off x="7503577" y="3956917"/>
            <a:ext cx="478958"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 name="手繪多邊形 6"/>
          <p:cNvSpPr/>
          <p:nvPr/>
        </p:nvSpPr>
        <p:spPr>
          <a:xfrm>
            <a:off x="4572000" y="2971800"/>
            <a:ext cx="742950" cy="1853860"/>
          </a:xfrm>
          <a:custGeom>
            <a:avLst/>
            <a:gdLst>
              <a:gd name="connsiteX0" fmla="*/ 0 w 742950"/>
              <a:gd name="connsiteY0" fmla="*/ 0 h 1853860"/>
              <a:gd name="connsiteX1" fmla="*/ 247650 w 742950"/>
              <a:gd name="connsiteY1" fmla="*/ 438150 h 1853860"/>
              <a:gd name="connsiteX2" fmla="*/ 285750 w 742950"/>
              <a:gd name="connsiteY2" fmla="*/ 1638300 h 1853860"/>
              <a:gd name="connsiteX3" fmla="*/ 552450 w 742950"/>
              <a:gd name="connsiteY3" fmla="*/ 1828800 h 1853860"/>
              <a:gd name="connsiteX4" fmla="*/ 742950 w 742950"/>
              <a:gd name="connsiteY4" fmla="*/ 1333500 h 1853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1853860">
                <a:moveTo>
                  <a:pt x="0" y="0"/>
                </a:moveTo>
                <a:cubicBezTo>
                  <a:pt x="100012" y="82550"/>
                  <a:pt x="200025" y="165100"/>
                  <a:pt x="247650" y="438150"/>
                </a:cubicBezTo>
                <a:cubicBezTo>
                  <a:pt x="295275" y="711200"/>
                  <a:pt x="234950" y="1406525"/>
                  <a:pt x="285750" y="1638300"/>
                </a:cubicBezTo>
                <a:cubicBezTo>
                  <a:pt x="336550" y="1870075"/>
                  <a:pt x="476250" y="1879600"/>
                  <a:pt x="552450" y="1828800"/>
                </a:cubicBezTo>
                <a:cubicBezTo>
                  <a:pt x="628650" y="1778000"/>
                  <a:pt x="685800" y="1555750"/>
                  <a:pt x="742950" y="1333500"/>
                </a:cubicBezTo>
              </a:path>
            </a:pathLst>
          </a:custGeom>
          <a:noFill/>
          <a:ln w="285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9" name="手繪多邊形 88"/>
          <p:cNvSpPr/>
          <p:nvPr/>
        </p:nvSpPr>
        <p:spPr>
          <a:xfrm>
            <a:off x="5542078" y="2952762"/>
            <a:ext cx="742950" cy="1853860"/>
          </a:xfrm>
          <a:custGeom>
            <a:avLst/>
            <a:gdLst>
              <a:gd name="connsiteX0" fmla="*/ 0 w 742950"/>
              <a:gd name="connsiteY0" fmla="*/ 0 h 1853860"/>
              <a:gd name="connsiteX1" fmla="*/ 247650 w 742950"/>
              <a:gd name="connsiteY1" fmla="*/ 438150 h 1853860"/>
              <a:gd name="connsiteX2" fmla="*/ 285750 w 742950"/>
              <a:gd name="connsiteY2" fmla="*/ 1638300 h 1853860"/>
              <a:gd name="connsiteX3" fmla="*/ 552450 w 742950"/>
              <a:gd name="connsiteY3" fmla="*/ 1828800 h 1853860"/>
              <a:gd name="connsiteX4" fmla="*/ 742950 w 742950"/>
              <a:gd name="connsiteY4" fmla="*/ 1333500 h 1853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1853860">
                <a:moveTo>
                  <a:pt x="0" y="0"/>
                </a:moveTo>
                <a:cubicBezTo>
                  <a:pt x="100012" y="82550"/>
                  <a:pt x="200025" y="165100"/>
                  <a:pt x="247650" y="438150"/>
                </a:cubicBezTo>
                <a:cubicBezTo>
                  <a:pt x="295275" y="711200"/>
                  <a:pt x="234950" y="1406525"/>
                  <a:pt x="285750" y="1638300"/>
                </a:cubicBezTo>
                <a:cubicBezTo>
                  <a:pt x="336550" y="1870075"/>
                  <a:pt x="476250" y="1879600"/>
                  <a:pt x="552450" y="1828800"/>
                </a:cubicBezTo>
                <a:cubicBezTo>
                  <a:pt x="628650" y="1778000"/>
                  <a:pt x="685800" y="1555750"/>
                  <a:pt x="742950" y="1333500"/>
                </a:cubicBezTo>
              </a:path>
            </a:pathLst>
          </a:custGeom>
          <a:noFill/>
          <a:ln w="285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手繪多邊形 89"/>
          <p:cNvSpPr/>
          <p:nvPr/>
        </p:nvSpPr>
        <p:spPr>
          <a:xfrm>
            <a:off x="6513458" y="2971800"/>
            <a:ext cx="742950" cy="1853860"/>
          </a:xfrm>
          <a:custGeom>
            <a:avLst/>
            <a:gdLst>
              <a:gd name="connsiteX0" fmla="*/ 0 w 742950"/>
              <a:gd name="connsiteY0" fmla="*/ 0 h 1853860"/>
              <a:gd name="connsiteX1" fmla="*/ 247650 w 742950"/>
              <a:gd name="connsiteY1" fmla="*/ 438150 h 1853860"/>
              <a:gd name="connsiteX2" fmla="*/ 285750 w 742950"/>
              <a:gd name="connsiteY2" fmla="*/ 1638300 h 1853860"/>
              <a:gd name="connsiteX3" fmla="*/ 552450 w 742950"/>
              <a:gd name="connsiteY3" fmla="*/ 1828800 h 1853860"/>
              <a:gd name="connsiteX4" fmla="*/ 742950 w 742950"/>
              <a:gd name="connsiteY4" fmla="*/ 1333500 h 1853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1853860">
                <a:moveTo>
                  <a:pt x="0" y="0"/>
                </a:moveTo>
                <a:cubicBezTo>
                  <a:pt x="100012" y="82550"/>
                  <a:pt x="200025" y="165100"/>
                  <a:pt x="247650" y="438150"/>
                </a:cubicBezTo>
                <a:cubicBezTo>
                  <a:pt x="295275" y="711200"/>
                  <a:pt x="234950" y="1406525"/>
                  <a:pt x="285750" y="1638300"/>
                </a:cubicBezTo>
                <a:cubicBezTo>
                  <a:pt x="336550" y="1870075"/>
                  <a:pt x="476250" y="1879600"/>
                  <a:pt x="552450" y="1828800"/>
                </a:cubicBezTo>
                <a:cubicBezTo>
                  <a:pt x="628650" y="1778000"/>
                  <a:pt x="685800" y="1555750"/>
                  <a:pt x="742950" y="1333500"/>
                </a:cubicBezTo>
              </a:path>
            </a:pathLst>
          </a:custGeom>
          <a:noFill/>
          <a:ln w="285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手繪多邊形 90"/>
          <p:cNvSpPr/>
          <p:nvPr/>
        </p:nvSpPr>
        <p:spPr>
          <a:xfrm>
            <a:off x="7484924" y="2929420"/>
            <a:ext cx="742950" cy="1853860"/>
          </a:xfrm>
          <a:custGeom>
            <a:avLst/>
            <a:gdLst>
              <a:gd name="connsiteX0" fmla="*/ 0 w 742950"/>
              <a:gd name="connsiteY0" fmla="*/ 0 h 1853860"/>
              <a:gd name="connsiteX1" fmla="*/ 247650 w 742950"/>
              <a:gd name="connsiteY1" fmla="*/ 438150 h 1853860"/>
              <a:gd name="connsiteX2" fmla="*/ 285750 w 742950"/>
              <a:gd name="connsiteY2" fmla="*/ 1638300 h 1853860"/>
              <a:gd name="connsiteX3" fmla="*/ 552450 w 742950"/>
              <a:gd name="connsiteY3" fmla="*/ 1828800 h 1853860"/>
              <a:gd name="connsiteX4" fmla="*/ 742950 w 742950"/>
              <a:gd name="connsiteY4" fmla="*/ 1333500 h 1853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1853860">
                <a:moveTo>
                  <a:pt x="0" y="0"/>
                </a:moveTo>
                <a:cubicBezTo>
                  <a:pt x="100012" y="82550"/>
                  <a:pt x="200025" y="165100"/>
                  <a:pt x="247650" y="438150"/>
                </a:cubicBezTo>
                <a:cubicBezTo>
                  <a:pt x="295275" y="711200"/>
                  <a:pt x="234950" y="1406525"/>
                  <a:pt x="285750" y="1638300"/>
                </a:cubicBezTo>
                <a:cubicBezTo>
                  <a:pt x="336550" y="1870075"/>
                  <a:pt x="476250" y="1879600"/>
                  <a:pt x="552450" y="1828800"/>
                </a:cubicBezTo>
                <a:cubicBezTo>
                  <a:pt x="628650" y="1778000"/>
                  <a:pt x="685800" y="1555750"/>
                  <a:pt x="742950" y="1333500"/>
                </a:cubicBezTo>
              </a:path>
            </a:pathLst>
          </a:custGeom>
          <a:noFill/>
          <a:ln w="285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extLst>
      <p:ext uri="{BB962C8B-B14F-4D97-AF65-F5344CB8AC3E}">
        <p14:creationId xmlns:p14="http://schemas.microsoft.com/office/powerpoint/2010/main" val="173113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39" grpId="0" animBg="1"/>
      <p:bldP spid="42" grpId="0" animBg="1"/>
      <p:bldP spid="22" grpId="0"/>
      <p:bldP spid="47" grpId="0"/>
      <p:bldP spid="38" grpId="0" animBg="1"/>
      <p:bldP spid="43" grpId="0" animBg="1"/>
      <p:bldP spid="44" grpId="0"/>
      <p:bldP spid="7" grpId="0" animBg="1"/>
      <p:bldP spid="89" grpId="0" animBg="1"/>
      <p:bldP spid="90" grpId="0" animBg="1"/>
      <p:bldP spid="9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参数学习</a:t>
            </a:r>
            <a:endParaRPr lang="zh-CN" altLang="en-US" dirty="0"/>
          </a:p>
        </p:txBody>
      </p:sp>
      <p:sp>
        <p:nvSpPr>
          <p:cNvPr id="3" name="内容占位符 2"/>
          <p:cNvSpPr>
            <a:spLocks noGrp="1"/>
          </p:cNvSpPr>
          <p:nvPr>
            <p:ph idx="1"/>
          </p:nvPr>
        </p:nvSpPr>
        <p:spPr/>
        <p:txBody>
          <a:bodyPr/>
          <a:lstStyle/>
          <a:p>
            <a:r>
              <a:rPr lang="zh-CN" altLang="en-US" dirty="0"/>
              <a:t>机器学习</a:t>
            </a:r>
            <a:endParaRPr lang="en-US" altLang="zh-CN" dirty="0"/>
          </a:p>
          <a:p>
            <a:pPr lvl="1"/>
            <a:r>
              <a:rPr lang="zh-CN" altLang="en-US" dirty="0"/>
              <a:t>给定一个训练样本</a:t>
            </a:r>
            <a:r>
              <a:rPr lang="en-US" altLang="zh-CN" dirty="0"/>
              <a:t>(</a:t>
            </a:r>
            <a:r>
              <a:rPr lang="en-US" altLang="zh-CN" dirty="0" err="1"/>
              <a:t>x,y</a:t>
            </a:r>
            <a:r>
              <a:rPr lang="en-US" altLang="zh-CN" dirty="0"/>
              <a:t>)</a:t>
            </a:r>
            <a:r>
              <a:rPr lang="zh-CN" altLang="en-US" dirty="0"/>
              <a:t>，其中</a:t>
            </a:r>
            <a:endParaRPr lang="en-US" altLang="zh-CN" dirty="0"/>
          </a:p>
          <a:p>
            <a:pPr lvl="2"/>
            <a:r>
              <a:rPr lang="en-US" altLang="zh-CN" dirty="0"/>
              <a:t>x = (x1 ,… ,</a:t>
            </a:r>
            <a:r>
              <a:rPr lang="en-US" altLang="zh-CN" dirty="0" err="1"/>
              <a:t>xT</a:t>
            </a:r>
            <a:r>
              <a:rPr lang="en-US" altLang="zh-CN" dirty="0"/>
              <a:t> )</a:t>
            </a:r>
            <a:r>
              <a:rPr lang="zh-CN" altLang="en-US" dirty="0"/>
              <a:t>为长度是</a:t>
            </a:r>
            <a:r>
              <a:rPr lang="en-US" altLang="zh-CN" dirty="0"/>
              <a:t>T </a:t>
            </a:r>
            <a:r>
              <a:rPr lang="zh-CN" altLang="en-US" dirty="0"/>
              <a:t>的输入序列，</a:t>
            </a:r>
            <a:endParaRPr lang="en-US" altLang="zh-CN" dirty="0"/>
          </a:p>
          <a:p>
            <a:pPr lvl="2"/>
            <a:r>
              <a:rPr lang="en-US" altLang="zh-CN" dirty="0"/>
              <a:t>y = (y1 ,… ,</a:t>
            </a:r>
            <a:r>
              <a:rPr lang="en-US" altLang="zh-CN" dirty="0" err="1"/>
              <a:t>yT</a:t>
            </a:r>
            <a:r>
              <a:rPr lang="en-US" altLang="zh-CN" dirty="0"/>
              <a:t> )</a:t>
            </a:r>
            <a:r>
              <a:rPr lang="zh-CN" altLang="en-US" dirty="0"/>
              <a:t>是长度为</a:t>
            </a:r>
            <a:r>
              <a:rPr lang="en-US" altLang="zh-CN" dirty="0"/>
              <a:t>T </a:t>
            </a:r>
            <a:r>
              <a:rPr lang="zh-CN" altLang="en-US" dirty="0"/>
              <a:t>的标签序列。</a:t>
            </a:r>
            <a:endParaRPr lang="en-US" altLang="zh-CN" dirty="0"/>
          </a:p>
          <a:p>
            <a:pPr lvl="1"/>
            <a:endParaRPr lang="en-US" altLang="zh-CN" dirty="0"/>
          </a:p>
          <a:p>
            <a:r>
              <a:rPr lang="zh-CN" altLang="en-US" dirty="0"/>
              <a:t>时刻</a:t>
            </a:r>
            <a:r>
              <a:rPr lang="en-US" altLang="zh-CN" dirty="0"/>
              <a:t>t</a:t>
            </a:r>
            <a:r>
              <a:rPr lang="zh-CN" altLang="en-US" dirty="0"/>
              <a:t>的瞬时损失函数为</a:t>
            </a:r>
            <a:endParaRPr lang="en-US" altLang="zh-CN" dirty="0"/>
          </a:p>
          <a:p>
            <a:pPr lvl="1"/>
            <a:endParaRPr lang="en-US" altLang="zh-CN" dirty="0"/>
          </a:p>
          <a:p>
            <a:pPr lvl="1"/>
            <a:endParaRPr lang="en-US" altLang="zh-CN" dirty="0"/>
          </a:p>
          <a:p>
            <a:r>
              <a:rPr lang="zh-CN" altLang="en-US" dirty="0"/>
              <a:t>总损失函数</a:t>
            </a:r>
          </a:p>
        </p:txBody>
      </p:sp>
      <p:pic>
        <p:nvPicPr>
          <p:cNvPr id="7" name="图片 6"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717" y="4638667"/>
            <a:ext cx="1400370" cy="781159"/>
          </a:xfrm>
          <a:prstGeom prst="rect">
            <a:avLst/>
          </a:prstGeom>
        </p:spPr>
      </p:pic>
      <p:pic>
        <p:nvPicPr>
          <p:cNvPr id="8" name="图片 7"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3319235"/>
            <a:ext cx="2724605" cy="557668"/>
          </a:xfrm>
          <a:prstGeom prst="rect">
            <a:avLst/>
          </a:prstGeom>
        </p:spPr>
      </p:pic>
    </p:spTree>
    <p:extLst>
      <p:ext uri="{BB962C8B-B14F-4D97-AF65-F5344CB8AC3E}">
        <p14:creationId xmlns:p14="http://schemas.microsoft.com/office/powerpoint/2010/main" val="2071350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梯度</a:t>
            </a:r>
            <a:endParaRPr lang="zh-CN" altLang="en-US" dirty="0"/>
          </a:p>
        </p:txBody>
      </p:sp>
      <p:sp>
        <p:nvSpPr>
          <p:cNvPr id="3" name="内容占位符 2"/>
          <p:cNvSpPr>
            <a:spLocks noGrp="1"/>
          </p:cNvSpPr>
          <p:nvPr>
            <p:ph idx="1"/>
          </p:nvPr>
        </p:nvSpPr>
        <p:spPr/>
        <p:txBody>
          <a:bodyPr/>
          <a:lstStyle/>
          <a:p>
            <a:r>
              <a:rPr lang="zh-CN" altLang="en-US"/>
              <a:t>随时间反向传播算法</a:t>
            </a:r>
            <a:endParaRPr lang="zh-CN" altLang="en-US" dirty="0"/>
          </a:p>
        </p:txBody>
      </p:sp>
      <p:pic>
        <p:nvPicPr>
          <p:cNvPr id="6" name="图片 5"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1" y="2209801"/>
            <a:ext cx="6630325" cy="2276793"/>
          </a:xfrm>
          <a:prstGeom prst="rect">
            <a:avLst/>
          </a:prstGeom>
        </p:spPr>
      </p:pic>
      <p:pic>
        <p:nvPicPr>
          <p:cNvPr id="5" name="图片 4">
            <a:extLst>
              <a:ext uri="{FF2B5EF4-FFF2-40B4-BE49-F238E27FC236}">
                <a16:creationId xmlns:a16="http://schemas.microsoft.com/office/drawing/2014/main" id="{D2D9E1B5-535B-428B-B296-5FBA523D02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304" y="1179718"/>
            <a:ext cx="4437022" cy="685876"/>
          </a:xfrm>
          <a:prstGeom prst="rect">
            <a:avLst/>
          </a:prstGeom>
        </p:spPr>
      </p:pic>
      <p:pic>
        <p:nvPicPr>
          <p:cNvPr id="7" name="图片 6">
            <a:extLst>
              <a:ext uri="{FF2B5EF4-FFF2-40B4-BE49-F238E27FC236}">
                <a16:creationId xmlns:a16="http://schemas.microsoft.com/office/drawing/2014/main" id="{462C9AE1-AE27-43F5-8B33-FFBDF74B81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6723" y="4477999"/>
            <a:ext cx="2961613" cy="1211118"/>
          </a:xfrm>
          <a:prstGeom prst="rect">
            <a:avLst/>
          </a:prstGeom>
        </p:spPr>
      </p:pic>
      <p:pic>
        <p:nvPicPr>
          <p:cNvPr id="8" name="图片 7">
            <a:extLst>
              <a:ext uri="{FF2B5EF4-FFF2-40B4-BE49-F238E27FC236}">
                <a16:creationId xmlns:a16="http://schemas.microsoft.com/office/drawing/2014/main" id="{D21D6B56-2E48-44F7-9A4C-B4794906F8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0" y="4670955"/>
            <a:ext cx="3607198" cy="939904"/>
          </a:xfrm>
          <a:prstGeom prst="rect">
            <a:avLst/>
          </a:prstGeom>
        </p:spPr>
      </p:pic>
      <p:sp>
        <p:nvSpPr>
          <p:cNvPr id="9" name="矩形 8">
            <a:extLst>
              <a:ext uri="{FF2B5EF4-FFF2-40B4-BE49-F238E27FC236}">
                <a16:creationId xmlns:a16="http://schemas.microsoft.com/office/drawing/2014/main" id="{15827190-BB71-4E33-BDA2-1FD0FA5B73EE}"/>
              </a:ext>
            </a:extLst>
          </p:cNvPr>
          <p:cNvSpPr/>
          <p:nvPr/>
        </p:nvSpPr>
        <p:spPr>
          <a:xfrm>
            <a:off x="2895600" y="5777315"/>
            <a:ext cx="6858000" cy="369332"/>
          </a:xfrm>
          <a:prstGeom prst="rect">
            <a:avLst/>
          </a:prstGeom>
        </p:spPr>
        <p:txBody>
          <a:bodyPr wrap="square">
            <a:spAutoFit/>
          </a:bodyPr>
          <a:lstStyle/>
          <a:p>
            <a:pPr marL="204788" lvl="1">
              <a:spcBef>
                <a:spcPts val="450"/>
              </a:spcBef>
              <a:buClr>
                <a:schemeClr val="accent1"/>
              </a:buClr>
            </a:pPr>
            <a:r>
              <a:rPr lang="zh-CN" altLang="en-US" dirty="0"/>
              <a:t> </a:t>
            </a:r>
            <a:r>
              <a:rPr lang="en-US" altLang="zh-CN" dirty="0" err="1"/>
              <a:t>δ</a:t>
            </a:r>
            <a:r>
              <a:rPr lang="en-US" altLang="zh-CN" baseline="-25000" dirty="0" err="1"/>
              <a:t>t,k</a:t>
            </a:r>
            <a:r>
              <a:rPr lang="zh-CN" altLang="en-US" dirty="0"/>
              <a:t>为第</a:t>
            </a:r>
            <a:r>
              <a:rPr lang="en-US" altLang="zh-CN" dirty="0"/>
              <a:t>t</a:t>
            </a:r>
            <a:r>
              <a:rPr lang="zh-CN" altLang="en-US" dirty="0"/>
              <a:t>时刻的损失对第</a:t>
            </a:r>
            <a:r>
              <a:rPr lang="en-US" altLang="zh-CN" dirty="0"/>
              <a:t>k</a:t>
            </a:r>
            <a:r>
              <a:rPr lang="zh-CN" altLang="en-US" dirty="0"/>
              <a:t>步隐藏神经元的净输入</a:t>
            </a:r>
            <a:r>
              <a:rPr lang="en-US" altLang="zh-CN" dirty="0" err="1"/>
              <a:t>z</a:t>
            </a:r>
            <a:r>
              <a:rPr lang="en-US" altLang="zh-CN" baseline="-25000" dirty="0" err="1"/>
              <a:t>k</a:t>
            </a:r>
            <a:r>
              <a:rPr lang="zh-CN" altLang="en-US" dirty="0"/>
              <a:t>的导数</a:t>
            </a:r>
          </a:p>
        </p:txBody>
      </p:sp>
    </p:spTree>
    <p:extLst>
      <p:ext uri="{BB962C8B-B14F-4D97-AF65-F5344CB8AC3E}">
        <p14:creationId xmlns:p14="http://schemas.microsoft.com/office/powerpoint/2010/main" val="1544869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BBDE8406-C71F-498B-AEB9-9DB13E6E28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2867635"/>
            <a:ext cx="3607198" cy="939904"/>
          </a:xfrm>
          <a:prstGeom prst="rect">
            <a:avLst/>
          </a:prstGeom>
        </p:spPr>
      </p:pic>
      <p:sp>
        <p:nvSpPr>
          <p:cNvPr id="2" name="标题 1"/>
          <p:cNvSpPr>
            <a:spLocks noGrp="1"/>
          </p:cNvSpPr>
          <p:nvPr>
            <p:ph type="title"/>
          </p:nvPr>
        </p:nvSpPr>
        <p:spPr/>
        <p:txBody>
          <a:bodyPr/>
          <a:lstStyle/>
          <a:p>
            <a:r>
              <a:rPr lang="zh-CN" altLang="en-US"/>
              <a:t>梯度消失</a:t>
            </a:r>
            <a:r>
              <a:rPr lang="en-US" altLang="zh-CN"/>
              <a:t>/</a:t>
            </a:r>
            <a:r>
              <a:rPr lang="zh-CN" altLang="en-US"/>
              <a:t>爆炸</a:t>
            </a:r>
            <a:endParaRPr lang="zh-CN" altLang="en-US" dirty="0"/>
          </a:p>
        </p:txBody>
      </p:sp>
      <p:sp>
        <p:nvSpPr>
          <p:cNvPr id="3" name="内容占位符 2"/>
          <p:cNvSpPr>
            <a:spLocks noGrp="1"/>
          </p:cNvSpPr>
          <p:nvPr>
            <p:ph idx="1"/>
          </p:nvPr>
        </p:nvSpPr>
        <p:spPr/>
        <p:txBody>
          <a:bodyPr/>
          <a:lstStyle/>
          <a:p>
            <a:r>
              <a:rPr lang="zh-CN" altLang="en-US"/>
              <a:t>梯度</a:t>
            </a:r>
            <a:endParaRPr lang="en-US" altLang="zh-CN"/>
          </a:p>
          <a:p>
            <a:endParaRPr lang="en-US" altLang="zh-CN"/>
          </a:p>
          <a:p>
            <a:r>
              <a:rPr lang="zh-CN" altLang="en-US"/>
              <a:t>其中</a:t>
            </a:r>
            <a:endParaRPr lang="en-US" altLang="zh-CN"/>
          </a:p>
          <a:p>
            <a:endParaRPr lang="en-US" altLang="zh-CN"/>
          </a:p>
          <a:p>
            <a:endParaRPr lang="en-US" altLang="zh-CN"/>
          </a:p>
          <a:p>
            <a:endParaRPr lang="en-US" altLang="zh-CN"/>
          </a:p>
          <a:p>
            <a:endParaRPr lang="en-US" altLang="zh-CN" dirty="0"/>
          </a:p>
        </p:txBody>
      </p:sp>
      <p:sp>
        <p:nvSpPr>
          <p:cNvPr id="7" name="矩形 6"/>
          <p:cNvSpPr/>
          <p:nvPr/>
        </p:nvSpPr>
        <p:spPr>
          <a:xfrm>
            <a:off x="2528756" y="4608495"/>
            <a:ext cx="6629400" cy="830997"/>
          </a:xfrm>
          <a:prstGeom prst="rect">
            <a:avLst/>
          </a:prstGeom>
        </p:spPr>
        <p:txBody>
          <a:bodyPr wrap="square">
            <a:spAutoFit/>
          </a:bodyPr>
          <a:lstStyle/>
          <a:p>
            <a:r>
              <a:rPr lang="zh-CN" altLang="en-US" sz="2400" dirty="0"/>
              <a:t>由于梯度爆炸或消失问题，实际上只能学习到短周期的依赖关系。这就是所谓的</a:t>
            </a:r>
            <a:r>
              <a:rPr lang="zh-CN" altLang="en-US" sz="2400" dirty="0">
                <a:solidFill>
                  <a:srgbClr val="FF0000"/>
                </a:solidFill>
              </a:rPr>
              <a:t>长程依赖问题</a:t>
            </a:r>
            <a:r>
              <a:rPr lang="zh-CN" altLang="en-US" sz="2400" dirty="0"/>
              <a:t>。</a:t>
            </a:r>
          </a:p>
        </p:txBody>
      </p:sp>
      <p:cxnSp>
        <p:nvCxnSpPr>
          <p:cNvPr id="10" name="直接连接符 9"/>
          <p:cNvCxnSpPr>
            <a:cxnSpLocks/>
          </p:cNvCxnSpPr>
          <p:nvPr/>
        </p:nvCxnSpPr>
        <p:spPr>
          <a:xfrm>
            <a:off x="5791200" y="3733800"/>
            <a:ext cx="160020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文本框 10"/>
              <p:cNvSpPr txBox="1"/>
              <p:nvPr/>
            </p:nvSpPr>
            <p:spPr>
              <a:xfrm>
                <a:off x="6218314" y="3733800"/>
                <a:ext cx="372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𝜆</m:t>
                      </m:r>
                    </m:oMath>
                  </m:oMathPara>
                </a14:m>
                <a:endParaRPr lang="zh-CN" altLang="en-US" dirty="0"/>
              </a:p>
            </p:txBody>
          </p:sp>
        </mc:Choice>
        <mc:Fallback xmlns="">
          <p:sp>
            <p:nvSpPr>
              <p:cNvPr id="11" name="文本框 10"/>
              <p:cNvSpPr txBox="1">
                <a:spLocks noRot="1" noChangeAspect="1" noMove="1" noResize="1" noEditPoints="1" noAdjustHandles="1" noChangeArrowheads="1" noChangeShapeType="1" noTextEdit="1"/>
              </p:cNvSpPr>
              <p:nvPr/>
            </p:nvSpPr>
            <p:spPr>
              <a:xfrm>
                <a:off x="6218314" y="3733800"/>
                <a:ext cx="372986" cy="369332"/>
              </a:xfrm>
              <a:prstGeom prst="rect">
                <a:avLst/>
              </a:prstGeom>
              <a:blipFill>
                <a:blip r:embed="rId5"/>
                <a:stretch>
                  <a:fillRect/>
                </a:stretch>
              </a:blipFill>
            </p:spPr>
            <p:txBody>
              <a:bodyPr/>
              <a:lstStyle/>
              <a:p>
                <a:r>
                  <a:rPr lang="zh-CN" altLang="en-US">
                    <a:noFill/>
                  </a:rPr>
                  <a:t> </a:t>
                </a:r>
              </a:p>
            </p:txBody>
          </p:sp>
        </mc:Fallback>
      </mc:AlternateContent>
      <p:pic>
        <p:nvPicPr>
          <p:cNvPr id="14" name="图片 13">
            <a:extLst>
              <a:ext uri="{FF2B5EF4-FFF2-40B4-BE49-F238E27FC236}">
                <a16:creationId xmlns:a16="http://schemas.microsoft.com/office/drawing/2014/main" id="{F02A3C8A-3FE5-4C86-89AC-5B977C964F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8590" y="1219199"/>
            <a:ext cx="2961613" cy="1211118"/>
          </a:xfrm>
          <a:prstGeom prst="rect">
            <a:avLst/>
          </a:prstGeom>
        </p:spPr>
      </p:pic>
    </p:spTree>
    <p:extLst>
      <p:ext uri="{BB962C8B-B14F-4D97-AF65-F5344CB8AC3E}">
        <p14:creationId xmlns:p14="http://schemas.microsoft.com/office/powerpoint/2010/main" val="3159002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a:t>长程依赖问题</a:t>
            </a:r>
            <a:endParaRPr lang="zh-CN" altLang="en-US" dirty="0"/>
          </a:p>
        </p:txBody>
      </p:sp>
      <p:sp>
        <p:nvSpPr>
          <p:cNvPr id="4" name="内容占位符 3"/>
          <p:cNvSpPr>
            <a:spLocks noGrp="1"/>
          </p:cNvSpPr>
          <p:nvPr>
            <p:ph idx="1"/>
          </p:nvPr>
        </p:nvSpPr>
        <p:spPr/>
        <p:txBody>
          <a:bodyPr/>
          <a:lstStyle/>
          <a:p>
            <a:r>
              <a:rPr lang="zh-CN" altLang="en-US"/>
              <a:t>循环神经网络在时间维度上非常深！</a:t>
            </a:r>
            <a:endParaRPr lang="en-US" altLang="zh-CN"/>
          </a:p>
          <a:p>
            <a:pPr lvl="1"/>
            <a:r>
              <a:rPr lang="zh-CN" altLang="en-US"/>
              <a:t>梯度消失或梯度爆炸</a:t>
            </a:r>
            <a:endParaRPr lang="en-US" altLang="zh-CN"/>
          </a:p>
          <a:p>
            <a:pPr lvl="1"/>
            <a:endParaRPr lang="en-US" altLang="zh-CN"/>
          </a:p>
          <a:p>
            <a:r>
              <a:rPr lang="zh-CN" altLang="en-US"/>
              <a:t>如何改进？</a:t>
            </a:r>
            <a:endParaRPr lang="en-US" altLang="zh-CN"/>
          </a:p>
          <a:p>
            <a:pPr lvl="1"/>
            <a:r>
              <a:rPr lang="zh-CN" altLang="en-US"/>
              <a:t>梯度爆炸问题</a:t>
            </a:r>
            <a:endParaRPr lang="en-US" altLang="zh-CN"/>
          </a:p>
          <a:p>
            <a:pPr lvl="2"/>
            <a:r>
              <a:rPr lang="zh-CN" altLang="en-US"/>
              <a:t>权重衰减</a:t>
            </a:r>
            <a:endParaRPr lang="en-US" altLang="zh-CN"/>
          </a:p>
          <a:p>
            <a:pPr lvl="2"/>
            <a:r>
              <a:rPr lang="zh-CN" altLang="en-US"/>
              <a:t>梯度截断</a:t>
            </a:r>
            <a:endParaRPr lang="en-US" altLang="zh-CN"/>
          </a:p>
          <a:p>
            <a:pPr lvl="2"/>
            <a:endParaRPr lang="en-US" altLang="zh-CN"/>
          </a:p>
          <a:p>
            <a:pPr lvl="1"/>
            <a:r>
              <a:rPr lang="zh-CN" altLang="en-US"/>
              <a:t>梯度消失问题</a:t>
            </a:r>
            <a:endParaRPr lang="en-US" altLang="zh-CN"/>
          </a:p>
          <a:p>
            <a:pPr lvl="2"/>
            <a:r>
              <a:rPr lang="zh-CN" altLang="en-US"/>
              <a:t>改进模型</a:t>
            </a:r>
            <a:endParaRPr lang="en-US" altLang="zh-CN" dirty="0"/>
          </a:p>
        </p:txBody>
      </p:sp>
    </p:spTree>
    <p:extLst>
      <p:ext uri="{BB962C8B-B14F-4D97-AF65-F5344CB8AC3E}">
        <p14:creationId xmlns:p14="http://schemas.microsoft.com/office/powerpoint/2010/main" val="3269600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前馈网络</a:t>
            </a:r>
            <a:endParaRPr lang="en-US" altLang="zh-CN" dirty="0"/>
          </a:p>
        </p:txBody>
      </p:sp>
      <p:sp>
        <p:nvSpPr>
          <p:cNvPr id="3" name="内容占位符 2"/>
          <p:cNvSpPr>
            <a:spLocks noGrp="1"/>
          </p:cNvSpPr>
          <p:nvPr>
            <p:ph idx="1"/>
          </p:nvPr>
        </p:nvSpPr>
        <p:spPr/>
        <p:txBody>
          <a:bodyPr/>
          <a:lstStyle/>
          <a:p>
            <a:r>
              <a:rPr lang="zh-CN" altLang="en-US"/>
              <a:t>连接存在层与层之间，每层的节点之间是无连接的。（无循环）</a:t>
            </a:r>
            <a:endParaRPr lang="en-US" altLang="zh-CN"/>
          </a:p>
          <a:p>
            <a:pPr lvl="1"/>
            <a:r>
              <a:rPr lang="zh-CN" altLang="en-US"/>
              <a:t>输入和输出的维数都是固定的，不能任意改变。无法处理变长的序列数据。</a:t>
            </a:r>
            <a:endParaRPr lang="en-US" altLang="zh-CN"/>
          </a:p>
          <a:p>
            <a:pPr lvl="1"/>
            <a:endParaRPr lang="en-US" altLang="zh-CN" dirty="0"/>
          </a:p>
        </p:txBody>
      </p:sp>
      <p:pic>
        <p:nvPicPr>
          <p:cNvPr id="4" name="图片 3" descr="屏幕剪辑">
            <a:extLst>
              <a:ext uri="{FF2B5EF4-FFF2-40B4-BE49-F238E27FC236}">
                <a16:creationId xmlns:a16="http://schemas.microsoft.com/office/drawing/2014/main" id="{056EFBD9-FB6F-4FA8-B921-EC23A6C28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2590800"/>
            <a:ext cx="3581400" cy="3368222"/>
          </a:xfrm>
          <a:prstGeom prst="rect">
            <a:avLst/>
          </a:prstGeom>
        </p:spPr>
      </p:pic>
    </p:spTree>
    <p:extLst>
      <p:ext uri="{BB962C8B-B14F-4D97-AF65-F5344CB8AC3E}">
        <p14:creationId xmlns:p14="http://schemas.microsoft.com/office/powerpoint/2010/main" val="3406717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a:t>长程依赖问题</a:t>
            </a:r>
            <a:endParaRPr lang="zh-CN" altLang="en-US" dirty="0"/>
          </a:p>
        </p:txBody>
      </p:sp>
      <p:sp>
        <p:nvSpPr>
          <p:cNvPr id="4" name="内容占位符 3"/>
          <p:cNvSpPr>
            <a:spLocks noGrp="1"/>
          </p:cNvSpPr>
          <p:nvPr>
            <p:ph idx="1"/>
          </p:nvPr>
        </p:nvSpPr>
        <p:spPr/>
        <p:txBody>
          <a:bodyPr/>
          <a:lstStyle/>
          <a:p>
            <a:r>
              <a:rPr lang="zh-CN" altLang="en-US"/>
              <a:t>改进方法</a:t>
            </a:r>
            <a:endParaRPr lang="en-US" altLang="zh-CN"/>
          </a:p>
          <a:p>
            <a:pPr lvl="1"/>
            <a:r>
              <a:rPr lang="zh-CN" altLang="en-US"/>
              <a:t>循环边改为线性依赖关系</a:t>
            </a:r>
            <a:endParaRPr lang="en-US" altLang="zh-CN"/>
          </a:p>
          <a:p>
            <a:pPr lvl="1"/>
            <a:endParaRPr lang="en-US" altLang="zh-CN"/>
          </a:p>
          <a:p>
            <a:pPr lvl="1"/>
            <a:endParaRPr lang="en-US" altLang="zh-CN"/>
          </a:p>
          <a:p>
            <a:pPr lvl="1"/>
            <a:endParaRPr lang="en-US" altLang="zh-CN"/>
          </a:p>
          <a:p>
            <a:pPr lvl="1"/>
            <a:r>
              <a:rPr lang="zh-CN" altLang="en-US"/>
              <a:t>增加非线性</a:t>
            </a:r>
            <a:endParaRPr lang="en-US" altLang="zh-CN"/>
          </a:p>
          <a:p>
            <a:pPr lvl="1"/>
            <a:endParaRPr lang="zh-CN" altLang="en-US" dirty="0"/>
          </a:p>
        </p:txBody>
      </p:sp>
      <p:pic>
        <p:nvPicPr>
          <p:cNvPr id="2" name="图片 1"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2323532"/>
            <a:ext cx="3639058" cy="743054"/>
          </a:xfrm>
          <a:prstGeom prst="rect">
            <a:avLst/>
          </a:prstGeom>
        </p:spPr>
      </p:pic>
      <p:pic>
        <p:nvPicPr>
          <p:cNvPr id="7" name="图片 6"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8234" y="4102943"/>
            <a:ext cx="4715533" cy="838317"/>
          </a:xfrm>
          <a:prstGeom prst="rect">
            <a:avLst/>
          </a:prstGeom>
        </p:spPr>
      </p:pic>
      <p:sp>
        <p:nvSpPr>
          <p:cNvPr id="5" name="文本框 4"/>
          <p:cNvSpPr txBox="1"/>
          <p:nvPr/>
        </p:nvSpPr>
        <p:spPr>
          <a:xfrm>
            <a:off x="7315200" y="4995111"/>
            <a:ext cx="1796028" cy="369332"/>
          </a:xfrm>
          <a:prstGeom prst="rect">
            <a:avLst/>
          </a:prstGeom>
          <a:noFill/>
        </p:spPr>
        <p:txBody>
          <a:bodyPr wrap="square" rtlCol="0">
            <a:spAutoFit/>
          </a:bodyPr>
          <a:lstStyle/>
          <a:p>
            <a:r>
              <a:rPr lang="zh-CN" altLang="en-US" dirty="0">
                <a:solidFill>
                  <a:srgbClr val="FF0000"/>
                </a:solidFill>
              </a:rPr>
              <a:t>残差网络？</a:t>
            </a:r>
          </a:p>
        </p:txBody>
      </p:sp>
    </p:spTree>
    <p:custDataLst>
      <p:tags r:id="rId1"/>
    </p:custDataLst>
    <p:extLst>
      <p:ext uri="{BB962C8B-B14F-4D97-AF65-F5344CB8AC3E}">
        <p14:creationId xmlns:p14="http://schemas.microsoft.com/office/powerpoint/2010/main" val="65370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长短期记忆神经网络（</a:t>
            </a:r>
            <a:r>
              <a:rPr lang="en-US" altLang="zh-CN" dirty="0"/>
              <a:t>Long Short-Term Memory, LSTM </a:t>
            </a:r>
            <a:r>
              <a:rPr lang="zh-CN" altLang="en-US" dirty="0"/>
              <a:t>）</a:t>
            </a:r>
          </a:p>
        </p:txBody>
      </p:sp>
      <p:pic>
        <p:nvPicPr>
          <p:cNvPr id="3" name="图片 2"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4800600"/>
            <a:ext cx="3323492" cy="1371600"/>
          </a:xfrm>
          <a:prstGeom prst="rect">
            <a:avLst/>
          </a:prstGeom>
        </p:spPr>
      </p:pic>
      <p:pic>
        <p:nvPicPr>
          <p:cNvPr id="5" name="图片 4"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8786" y="5381516"/>
            <a:ext cx="2486372" cy="790685"/>
          </a:xfrm>
          <a:prstGeom prst="rect">
            <a:avLst/>
          </a:prstGeom>
        </p:spPr>
      </p:pic>
      <p:pic>
        <p:nvPicPr>
          <p:cNvPr id="6" name="图片 5"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1" y="4795158"/>
            <a:ext cx="3105583" cy="381053"/>
          </a:xfrm>
          <a:prstGeom prst="rect">
            <a:avLst/>
          </a:prstGeom>
        </p:spPr>
      </p:pic>
      <p:pic>
        <p:nvPicPr>
          <p:cNvPr id="8" name="图片 7">
            <a:extLst>
              <a:ext uri="{FF2B5EF4-FFF2-40B4-BE49-F238E27FC236}">
                <a16:creationId xmlns:a16="http://schemas.microsoft.com/office/drawing/2014/main" id="{E315CC9B-9F00-4A89-B27D-C3D7A80515AC}"/>
              </a:ext>
            </a:extLst>
          </p:cNvPr>
          <p:cNvPicPr>
            <a:picLocks noChangeAspect="1"/>
          </p:cNvPicPr>
          <p:nvPr/>
        </p:nvPicPr>
        <p:blipFill>
          <a:blip r:embed="rId6"/>
          <a:stretch>
            <a:fillRect/>
          </a:stretch>
        </p:blipFill>
        <p:spPr>
          <a:xfrm>
            <a:off x="2895600" y="1621842"/>
            <a:ext cx="5334000" cy="2405768"/>
          </a:xfrm>
          <a:prstGeom prst="rect">
            <a:avLst/>
          </a:prstGeom>
        </p:spPr>
      </p:pic>
    </p:spTree>
    <p:custDataLst>
      <p:tags r:id="rId1"/>
    </p:custDataLst>
    <p:extLst>
      <p:ext uri="{BB962C8B-B14F-4D97-AF65-F5344CB8AC3E}">
        <p14:creationId xmlns:p14="http://schemas.microsoft.com/office/powerpoint/2010/main" val="331022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LSTM</a:t>
            </a:r>
            <a:r>
              <a:rPr lang="zh-CN" altLang="en-US"/>
              <a:t>的各种变体</a:t>
            </a:r>
            <a:endParaRPr lang="zh-CN" altLang="en-US" dirty="0"/>
          </a:p>
        </p:txBody>
      </p:sp>
      <p:sp>
        <p:nvSpPr>
          <p:cNvPr id="3" name="内容占位符 2"/>
          <p:cNvSpPr>
            <a:spLocks noGrp="1"/>
          </p:cNvSpPr>
          <p:nvPr>
            <p:ph idx="1"/>
          </p:nvPr>
        </p:nvSpPr>
        <p:spPr/>
        <p:txBody>
          <a:bodyPr/>
          <a:lstStyle/>
          <a:p>
            <a:r>
              <a:rPr lang="zh-CN" altLang="en-US" dirty="0"/>
              <a:t>没有遗忘门</a:t>
            </a:r>
            <a:endParaRPr lang="en-US" altLang="zh-CN" dirty="0"/>
          </a:p>
          <a:p>
            <a:endParaRPr lang="en-US" altLang="zh-CN" dirty="0"/>
          </a:p>
          <a:p>
            <a:endParaRPr lang="en-US" altLang="zh-CN" dirty="0"/>
          </a:p>
          <a:p>
            <a:endParaRPr lang="en-US" altLang="zh-CN" dirty="0"/>
          </a:p>
          <a:p>
            <a:r>
              <a:rPr lang="zh-CN" altLang="en-US" dirty="0"/>
              <a:t>耦合输入门和遗忘门</a:t>
            </a:r>
            <a:endParaRPr lang="en-US" altLang="zh-CN" dirty="0"/>
          </a:p>
          <a:p>
            <a:endParaRPr lang="en-US" altLang="zh-CN" dirty="0"/>
          </a:p>
          <a:p>
            <a:endParaRPr lang="en-US" altLang="zh-CN" dirty="0"/>
          </a:p>
          <a:p>
            <a:endParaRPr lang="en-US" altLang="zh-CN" dirty="0"/>
          </a:p>
          <a:p>
            <a:r>
              <a:rPr lang="en-US" altLang="zh-CN" dirty="0"/>
              <a:t>peephole</a:t>
            </a:r>
            <a:r>
              <a:rPr lang="zh-CN" altLang="en-US" dirty="0"/>
              <a:t>连接</a:t>
            </a:r>
            <a:endParaRPr lang="en-US" altLang="zh-CN" dirty="0"/>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9415" y="1769497"/>
            <a:ext cx="2776415" cy="521426"/>
          </a:xfrm>
          <a:prstGeom prst="rect">
            <a:avLst/>
          </a:prstGeom>
        </p:spPr>
      </p:pic>
      <p:pic>
        <p:nvPicPr>
          <p:cNvPr id="5" name="图片 4"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2156" y="3048000"/>
            <a:ext cx="1999159" cy="611684"/>
          </a:xfrm>
          <a:prstGeom prst="rect">
            <a:avLst/>
          </a:prstGeom>
        </p:spPr>
      </p:pic>
      <p:pic>
        <p:nvPicPr>
          <p:cNvPr id="6" name="图片 5"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7103" y="4677474"/>
            <a:ext cx="4624850" cy="1479486"/>
          </a:xfrm>
          <a:prstGeom prst="rect">
            <a:avLst/>
          </a:prstGeom>
        </p:spPr>
      </p:pic>
    </p:spTree>
    <p:extLst>
      <p:ext uri="{BB962C8B-B14F-4D97-AF65-F5344CB8AC3E}">
        <p14:creationId xmlns:p14="http://schemas.microsoft.com/office/powerpoint/2010/main" val="1405554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Gated Recurrent Unit, GRU</a:t>
            </a:r>
            <a:endParaRPr lang="zh-CN" altLang="en-US" dirty="0"/>
          </a:p>
        </p:txBody>
      </p:sp>
      <p:pic>
        <p:nvPicPr>
          <p:cNvPr id="5" name="图片 4" descr="屏幕剪辑"/>
          <p:cNvPicPr>
            <a:picLocks noChangeAspect="1"/>
          </p:cNvPicPr>
          <p:nvPr/>
        </p:nvPicPr>
        <p:blipFill rotWithShape="1">
          <a:blip r:embed="rId3">
            <a:extLst>
              <a:ext uri="{28A0092B-C50C-407E-A947-70E740481C1C}">
                <a14:useLocalDpi xmlns:a14="http://schemas.microsoft.com/office/drawing/2010/main" val="0"/>
              </a:ext>
            </a:extLst>
          </a:blip>
          <a:srcRect b="51025"/>
          <a:stretch/>
        </p:blipFill>
        <p:spPr>
          <a:xfrm>
            <a:off x="1752601" y="5053568"/>
            <a:ext cx="4419600" cy="951832"/>
          </a:xfrm>
          <a:prstGeom prst="rect">
            <a:avLst/>
          </a:prstGeom>
        </p:spPr>
      </p:pic>
      <p:pic>
        <p:nvPicPr>
          <p:cNvPr id="7" name="图片 6"/>
          <p:cNvPicPr>
            <a:picLocks noChangeAspect="1"/>
          </p:cNvPicPr>
          <p:nvPr/>
        </p:nvPicPr>
        <p:blipFill>
          <a:blip r:embed="rId4"/>
          <a:stretch>
            <a:fillRect/>
          </a:stretch>
        </p:blipFill>
        <p:spPr>
          <a:xfrm>
            <a:off x="6558787" y="5053568"/>
            <a:ext cx="3684671" cy="857250"/>
          </a:xfrm>
          <a:prstGeom prst="rect">
            <a:avLst/>
          </a:prstGeom>
        </p:spPr>
      </p:pic>
      <p:sp>
        <p:nvSpPr>
          <p:cNvPr id="8" name="矩形 7"/>
          <p:cNvSpPr/>
          <p:nvPr/>
        </p:nvSpPr>
        <p:spPr>
          <a:xfrm>
            <a:off x="1703092" y="5934583"/>
            <a:ext cx="877163" cy="369332"/>
          </a:xfrm>
          <a:prstGeom prst="rect">
            <a:avLst/>
          </a:prstGeom>
        </p:spPr>
        <p:txBody>
          <a:bodyPr wrap="none">
            <a:spAutoFit/>
          </a:bodyPr>
          <a:lstStyle/>
          <a:p>
            <a:r>
              <a:rPr lang="zh-CN" altLang="en-US" dirty="0">
                <a:solidFill>
                  <a:schemeClr val="accent2"/>
                </a:solidFill>
              </a:rPr>
              <a:t>更新门</a:t>
            </a:r>
          </a:p>
        </p:txBody>
      </p:sp>
      <p:sp>
        <p:nvSpPr>
          <p:cNvPr id="9" name="矩形 8"/>
          <p:cNvSpPr/>
          <p:nvPr/>
        </p:nvSpPr>
        <p:spPr>
          <a:xfrm>
            <a:off x="1667451" y="4684236"/>
            <a:ext cx="877163" cy="369332"/>
          </a:xfrm>
          <a:prstGeom prst="rect">
            <a:avLst/>
          </a:prstGeom>
        </p:spPr>
        <p:txBody>
          <a:bodyPr wrap="none">
            <a:spAutoFit/>
          </a:bodyPr>
          <a:lstStyle/>
          <a:p>
            <a:r>
              <a:rPr lang="zh-CN" altLang="en-US" dirty="0">
                <a:solidFill>
                  <a:schemeClr val="accent2"/>
                </a:solidFill>
              </a:rPr>
              <a:t>重置门</a:t>
            </a:r>
          </a:p>
        </p:txBody>
      </p:sp>
      <p:pic>
        <p:nvPicPr>
          <p:cNvPr id="6" name="图片 5">
            <a:extLst>
              <a:ext uri="{FF2B5EF4-FFF2-40B4-BE49-F238E27FC236}">
                <a16:creationId xmlns:a16="http://schemas.microsoft.com/office/drawing/2014/main" id="{9632E2A0-9A76-4D30-92F0-CBF3DD76A5BA}"/>
              </a:ext>
            </a:extLst>
          </p:cNvPr>
          <p:cNvPicPr>
            <a:picLocks noChangeAspect="1"/>
          </p:cNvPicPr>
          <p:nvPr/>
        </p:nvPicPr>
        <p:blipFill>
          <a:blip r:embed="rId5"/>
          <a:stretch>
            <a:fillRect/>
          </a:stretch>
        </p:blipFill>
        <p:spPr>
          <a:xfrm>
            <a:off x="753291" y="1254795"/>
            <a:ext cx="5334000" cy="2633472"/>
          </a:xfrm>
          <a:prstGeom prst="rect">
            <a:avLst/>
          </a:prstGeom>
        </p:spPr>
      </p:pic>
    </p:spTree>
    <p:custDataLst>
      <p:tags r:id="rId1"/>
    </p:custDataLst>
    <p:extLst>
      <p:ext uri="{BB962C8B-B14F-4D97-AF65-F5344CB8AC3E}">
        <p14:creationId xmlns:p14="http://schemas.microsoft.com/office/powerpoint/2010/main" val="36701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4C55CE-1CB8-4803-9833-3F584BDD37B6}"/>
              </a:ext>
            </a:extLst>
          </p:cNvPr>
          <p:cNvSpPr>
            <a:spLocks noGrp="1"/>
          </p:cNvSpPr>
          <p:nvPr>
            <p:ph type="ctrTitle"/>
          </p:nvPr>
        </p:nvSpPr>
        <p:spPr/>
        <p:txBody>
          <a:bodyPr/>
          <a:lstStyle/>
          <a:p>
            <a:r>
              <a:rPr lang="zh-CN" altLang="en-US" dirty="0"/>
              <a:t>深层模型</a:t>
            </a:r>
          </a:p>
        </p:txBody>
      </p:sp>
    </p:spTree>
    <p:extLst>
      <p:ext uri="{BB962C8B-B14F-4D97-AF65-F5344CB8AC3E}">
        <p14:creationId xmlns:p14="http://schemas.microsoft.com/office/powerpoint/2010/main" val="2303528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堆叠循环神经网络</a:t>
            </a:r>
            <a:endParaRPr lang="zh-CN" altLang="en-US" dirty="0"/>
          </a:p>
        </p:txBody>
      </p:sp>
      <p:pic>
        <p:nvPicPr>
          <p:cNvPr id="5" name="图片 4">
            <a:extLst>
              <a:ext uri="{FF2B5EF4-FFF2-40B4-BE49-F238E27FC236}">
                <a16:creationId xmlns:a16="http://schemas.microsoft.com/office/drawing/2014/main" id="{C9899005-4ABE-4F41-BECF-113F7BE93621}"/>
              </a:ext>
            </a:extLst>
          </p:cNvPr>
          <p:cNvPicPr>
            <a:picLocks noChangeAspect="1"/>
          </p:cNvPicPr>
          <p:nvPr/>
        </p:nvPicPr>
        <p:blipFill>
          <a:blip r:embed="rId3"/>
          <a:stretch>
            <a:fillRect/>
          </a:stretch>
        </p:blipFill>
        <p:spPr>
          <a:xfrm>
            <a:off x="2971800" y="2192553"/>
            <a:ext cx="5815754" cy="2472894"/>
          </a:xfrm>
          <a:prstGeom prst="rect">
            <a:avLst/>
          </a:prstGeom>
        </p:spPr>
      </p:pic>
    </p:spTree>
    <p:extLst>
      <p:ext uri="{BB962C8B-B14F-4D97-AF65-F5344CB8AC3E}">
        <p14:creationId xmlns:p14="http://schemas.microsoft.com/office/powerpoint/2010/main" val="1632808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双向循环神经网络</a:t>
            </a:r>
            <a:endParaRPr lang="zh-CN" altLang="en-US" dirty="0"/>
          </a:p>
        </p:txBody>
      </p:sp>
      <p:pic>
        <p:nvPicPr>
          <p:cNvPr id="7" name="图片 6">
            <a:extLst>
              <a:ext uri="{FF2B5EF4-FFF2-40B4-BE49-F238E27FC236}">
                <a16:creationId xmlns:a16="http://schemas.microsoft.com/office/drawing/2014/main" id="{5CDE3618-E09F-4416-9130-5EEC9EAE29FD}"/>
              </a:ext>
            </a:extLst>
          </p:cNvPr>
          <p:cNvPicPr>
            <a:picLocks noChangeAspect="1"/>
          </p:cNvPicPr>
          <p:nvPr/>
        </p:nvPicPr>
        <p:blipFill>
          <a:blip r:embed="rId2"/>
          <a:stretch>
            <a:fillRect/>
          </a:stretch>
        </p:blipFill>
        <p:spPr>
          <a:xfrm>
            <a:off x="2590800" y="2209800"/>
            <a:ext cx="6021356" cy="2560890"/>
          </a:xfrm>
          <a:prstGeom prst="rect">
            <a:avLst/>
          </a:prstGeom>
        </p:spPr>
      </p:pic>
    </p:spTree>
    <p:extLst>
      <p:ext uri="{BB962C8B-B14F-4D97-AF65-F5344CB8AC3E}">
        <p14:creationId xmlns:p14="http://schemas.microsoft.com/office/powerpoint/2010/main" val="31196411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ADA1A076-A34F-415A-B38F-B18D19346C92}"/>
              </a:ext>
            </a:extLst>
          </p:cNvPr>
          <p:cNvSpPr>
            <a:spLocks noGrp="1"/>
          </p:cNvSpPr>
          <p:nvPr>
            <p:ph type="ctrTitle"/>
          </p:nvPr>
        </p:nvSpPr>
        <p:spPr/>
        <p:txBody>
          <a:bodyPr/>
          <a:lstStyle/>
          <a:p>
            <a:r>
              <a:rPr lang="zh-CN" altLang="zh-CN" dirty="0"/>
              <a:t>扩展到图结构</a:t>
            </a:r>
            <a:endParaRPr lang="zh-CN" altLang="en-US" dirty="0"/>
          </a:p>
        </p:txBody>
      </p:sp>
    </p:spTree>
    <p:extLst>
      <p:ext uri="{BB962C8B-B14F-4D97-AF65-F5344CB8AC3E}">
        <p14:creationId xmlns:p14="http://schemas.microsoft.com/office/powerpoint/2010/main" val="220916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扩展到图结构</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204423813"/>
              </p:ext>
            </p:extLst>
          </p:nvPr>
        </p:nvGraphicFramePr>
        <p:xfrm>
          <a:off x="609600" y="990600"/>
          <a:ext cx="109728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8802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82C0BD-69D6-452A-BFD3-05A504A4B30E}"/>
              </a:ext>
            </a:extLst>
          </p:cNvPr>
          <p:cNvSpPr>
            <a:spLocks noGrp="1"/>
          </p:cNvSpPr>
          <p:nvPr>
            <p:ph type="title"/>
          </p:nvPr>
        </p:nvSpPr>
        <p:spPr/>
        <p:txBody>
          <a:bodyPr/>
          <a:lstStyle/>
          <a:p>
            <a:r>
              <a:rPr lang="zh-CN" altLang="en-US"/>
              <a:t>树结构</a:t>
            </a:r>
            <a:endParaRPr lang="zh-CN" altLang="en-US" dirty="0"/>
          </a:p>
        </p:txBody>
      </p:sp>
      <p:sp>
        <p:nvSpPr>
          <p:cNvPr id="3" name="内容占位符 2">
            <a:extLst>
              <a:ext uri="{FF2B5EF4-FFF2-40B4-BE49-F238E27FC236}">
                <a16:creationId xmlns:a16="http://schemas.microsoft.com/office/drawing/2014/main" id="{3ED203B4-771B-4DCA-87A5-472E637C41B5}"/>
              </a:ext>
            </a:extLst>
          </p:cNvPr>
          <p:cNvSpPr>
            <a:spLocks noGrp="1"/>
          </p:cNvSpPr>
          <p:nvPr>
            <p:ph idx="1"/>
          </p:nvPr>
        </p:nvSpPr>
        <p:spPr/>
        <p:txBody>
          <a:bodyPr/>
          <a:lstStyle/>
          <a:p>
            <a:r>
              <a:rPr lang="zh-CN" altLang="en-US"/>
              <a:t>程序语言的句法结构</a:t>
            </a:r>
          </a:p>
          <a:p>
            <a:endParaRPr lang="zh-CN" altLang="en-US" dirty="0"/>
          </a:p>
        </p:txBody>
      </p:sp>
      <p:pic>
        <p:nvPicPr>
          <p:cNvPr id="2050" name="Picture 2" descr="grammar_graphic_representation.jpg">
            <a:extLst>
              <a:ext uri="{FF2B5EF4-FFF2-40B4-BE49-F238E27FC236}">
                <a16:creationId xmlns:a16="http://schemas.microsoft.com/office/drawing/2014/main" id="{A7E6DD32-B722-438F-B2DA-32164A6C6B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232660"/>
            <a:ext cx="666750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623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46B8E9-6EE8-4474-8DF0-D71EC81D077A}"/>
              </a:ext>
            </a:extLst>
          </p:cNvPr>
          <p:cNvSpPr>
            <a:spLocks noGrp="1"/>
          </p:cNvSpPr>
          <p:nvPr>
            <p:ph type="title"/>
          </p:nvPr>
        </p:nvSpPr>
        <p:spPr/>
        <p:txBody>
          <a:bodyPr/>
          <a:lstStyle/>
          <a:p>
            <a:r>
              <a:rPr lang="zh-CN" altLang="en-US"/>
              <a:t>前馈网络</a:t>
            </a:r>
            <a:endParaRPr lang="zh-CN" altLang="en-US" dirty="0"/>
          </a:p>
        </p:txBody>
      </p:sp>
      <p:sp>
        <p:nvSpPr>
          <p:cNvPr id="3" name="内容占位符 2">
            <a:extLst>
              <a:ext uri="{FF2B5EF4-FFF2-40B4-BE49-F238E27FC236}">
                <a16:creationId xmlns:a16="http://schemas.microsoft.com/office/drawing/2014/main" id="{809E7FCD-420B-4308-BA4C-7A0B23F841F5}"/>
              </a:ext>
            </a:extLst>
          </p:cNvPr>
          <p:cNvSpPr>
            <a:spLocks noGrp="1"/>
          </p:cNvSpPr>
          <p:nvPr>
            <p:ph idx="1"/>
          </p:nvPr>
        </p:nvSpPr>
        <p:spPr/>
        <p:txBody>
          <a:bodyPr/>
          <a:lstStyle/>
          <a:p>
            <a:r>
              <a:rPr lang="zh-CN" altLang="en-US"/>
              <a:t>假设每次输入都是独立的，也就是说每次网络的输出只依赖于当前的输入。</a:t>
            </a:r>
            <a:endParaRPr lang="en-US" altLang="zh-CN"/>
          </a:p>
          <a:p>
            <a:endParaRPr lang="zh-CN" altLang="en-US" dirty="0"/>
          </a:p>
        </p:txBody>
      </p:sp>
      <p:pic>
        <p:nvPicPr>
          <p:cNvPr id="1026" name="Picture 2" descr="https://cdn-images-1.medium.com/max/1000/1*QBnzO3f80JZrHPlSFdjwpg.png">
            <a:extLst>
              <a:ext uri="{FF2B5EF4-FFF2-40B4-BE49-F238E27FC236}">
                <a16:creationId xmlns:a16="http://schemas.microsoft.com/office/drawing/2014/main" id="{869CB651-5B15-45D4-9100-37310E076F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362200"/>
            <a:ext cx="6705600" cy="3097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5366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82C0BD-69D6-452A-BFD3-05A504A4B30E}"/>
              </a:ext>
            </a:extLst>
          </p:cNvPr>
          <p:cNvSpPr>
            <a:spLocks noGrp="1"/>
          </p:cNvSpPr>
          <p:nvPr>
            <p:ph type="title"/>
          </p:nvPr>
        </p:nvSpPr>
        <p:spPr/>
        <p:txBody>
          <a:bodyPr/>
          <a:lstStyle/>
          <a:p>
            <a:r>
              <a:rPr lang="zh-CN" altLang="en-US"/>
              <a:t>树结构</a:t>
            </a:r>
            <a:endParaRPr lang="zh-CN" altLang="en-US" dirty="0"/>
          </a:p>
        </p:txBody>
      </p:sp>
      <p:sp>
        <p:nvSpPr>
          <p:cNvPr id="3" name="内容占位符 2">
            <a:extLst>
              <a:ext uri="{FF2B5EF4-FFF2-40B4-BE49-F238E27FC236}">
                <a16:creationId xmlns:a16="http://schemas.microsoft.com/office/drawing/2014/main" id="{3ED203B4-771B-4DCA-87A5-472E637C41B5}"/>
              </a:ext>
            </a:extLst>
          </p:cNvPr>
          <p:cNvSpPr>
            <a:spLocks noGrp="1"/>
          </p:cNvSpPr>
          <p:nvPr>
            <p:ph idx="1"/>
          </p:nvPr>
        </p:nvSpPr>
        <p:spPr/>
        <p:txBody>
          <a:bodyPr/>
          <a:lstStyle/>
          <a:p>
            <a:r>
              <a:rPr lang="zh-CN" altLang="en-US"/>
              <a:t>自然语言的句法结构</a:t>
            </a:r>
            <a:endParaRPr lang="zh-CN" altLang="en-US" dirty="0"/>
          </a:p>
        </p:txBody>
      </p:sp>
      <p:pic>
        <p:nvPicPr>
          <p:cNvPr id="1026" name="Picture 2" descr="Image result for grammar tree">
            <a:extLst>
              <a:ext uri="{FF2B5EF4-FFF2-40B4-BE49-F238E27FC236}">
                <a16:creationId xmlns:a16="http://schemas.microsoft.com/office/drawing/2014/main" id="{FECD51B3-B5C7-482A-9307-F41E18B9A0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1" y="2590800"/>
            <a:ext cx="4331207" cy="290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4419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递归神经网络</a:t>
            </a:r>
            <a:br>
              <a:rPr lang="en-US" altLang="zh-CN"/>
            </a:br>
            <a:r>
              <a:rPr lang="en-US" altLang="zh-CN"/>
              <a:t>Recursive Neural Network</a:t>
            </a:r>
            <a:endParaRPr lang="zh-CN" altLang="en-US" dirty="0"/>
          </a:p>
        </p:txBody>
      </p:sp>
      <p:sp>
        <p:nvSpPr>
          <p:cNvPr id="8" name="内容占位符 7"/>
          <p:cNvSpPr>
            <a:spLocks noGrp="1"/>
          </p:cNvSpPr>
          <p:nvPr>
            <p:ph idx="1"/>
          </p:nvPr>
        </p:nvSpPr>
        <p:spPr/>
        <p:txBody>
          <a:bodyPr/>
          <a:lstStyle/>
          <a:p>
            <a:r>
              <a:rPr lang="zh-CN" altLang="en-US"/>
              <a:t>递归神经网络实在一个有向图无循环图上共享一个组合函数</a:t>
            </a:r>
            <a:endParaRPr lang="en-US" altLang="zh-CN" dirty="0"/>
          </a:p>
        </p:txBody>
      </p:sp>
      <p:pic>
        <p:nvPicPr>
          <p:cNvPr id="10" name="图片 9"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1" y="2980984"/>
            <a:ext cx="4477375" cy="2019582"/>
          </a:xfrm>
          <a:prstGeom prst="rect">
            <a:avLst/>
          </a:prstGeom>
        </p:spPr>
      </p:pic>
      <p:pic>
        <p:nvPicPr>
          <p:cNvPr id="4" name="图片 3">
            <a:extLst>
              <a:ext uri="{FF2B5EF4-FFF2-40B4-BE49-F238E27FC236}">
                <a16:creationId xmlns:a16="http://schemas.microsoft.com/office/drawing/2014/main" id="{5DAE2963-7585-4260-A458-D3F00A1AC1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1" y="5137354"/>
            <a:ext cx="2096181" cy="825524"/>
          </a:xfrm>
          <a:prstGeom prst="rect">
            <a:avLst/>
          </a:prstGeom>
        </p:spPr>
      </p:pic>
      <p:pic>
        <p:nvPicPr>
          <p:cNvPr id="11" name="图片 10" descr="屏幕剪辑">
            <a:extLst>
              <a:ext uri="{FF2B5EF4-FFF2-40B4-BE49-F238E27FC236}">
                <a16:creationId xmlns:a16="http://schemas.microsoft.com/office/drawing/2014/main" id="{3AA306D5-380E-4646-8D9E-273B9B01B1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0" y="3073184"/>
            <a:ext cx="2667000" cy="3066202"/>
          </a:xfrm>
          <a:prstGeom prst="rect">
            <a:avLst/>
          </a:prstGeom>
        </p:spPr>
      </p:pic>
    </p:spTree>
    <p:custDataLst>
      <p:tags r:id="rId1"/>
    </p:custDataLst>
    <p:extLst>
      <p:ext uri="{BB962C8B-B14F-4D97-AF65-F5344CB8AC3E}">
        <p14:creationId xmlns:p14="http://schemas.microsoft.com/office/powerpoint/2010/main" val="249361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递归神经网络</a:t>
            </a:r>
            <a:endParaRPr lang="zh-CN" altLang="en-US" dirty="0"/>
          </a:p>
        </p:txBody>
      </p:sp>
      <p:sp>
        <p:nvSpPr>
          <p:cNvPr id="3" name="内容占位符 2"/>
          <p:cNvSpPr>
            <a:spLocks noGrp="1"/>
          </p:cNvSpPr>
          <p:nvPr>
            <p:ph idx="1"/>
          </p:nvPr>
        </p:nvSpPr>
        <p:spPr/>
        <p:txBody>
          <a:bodyPr/>
          <a:lstStyle/>
          <a:p>
            <a:r>
              <a:rPr lang="zh-CN" altLang="en-US"/>
              <a:t>退化为循环神经网络</a:t>
            </a:r>
            <a:endParaRPr lang="zh-CN" altLang="en-US" dirty="0"/>
          </a:p>
        </p:txBody>
      </p:sp>
      <p:pic>
        <p:nvPicPr>
          <p:cNvPr id="6" name="图片 5"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3400" y="2514601"/>
            <a:ext cx="3843799" cy="2820629"/>
          </a:xfrm>
          <a:prstGeom prst="rect">
            <a:avLst/>
          </a:prstGeom>
        </p:spPr>
      </p:pic>
      <p:pic>
        <p:nvPicPr>
          <p:cNvPr id="4" name="图片 3"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1" y="3688080"/>
            <a:ext cx="2482983" cy="721106"/>
          </a:xfrm>
          <a:prstGeom prst="rect">
            <a:avLst/>
          </a:prstGeom>
        </p:spPr>
      </p:pic>
    </p:spTree>
    <p:extLst>
      <p:ext uri="{BB962C8B-B14F-4D97-AF65-F5344CB8AC3E}">
        <p14:creationId xmlns:p14="http://schemas.microsoft.com/office/powerpoint/2010/main" val="22547287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递归神经网络</a:t>
            </a:r>
            <a:endParaRPr lang="zh-CN" altLang="en-US" dirty="0"/>
          </a:p>
        </p:txBody>
      </p:sp>
      <p:pic>
        <p:nvPicPr>
          <p:cNvPr id="4" name="图片 3"/>
          <p:cNvPicPr>
            <a:picLocks noChangeAspect="1"/>
          </p:cNvPicPr>
          <p:nvPr/>
        </p:nvPicPr>
        <p:blipFill>
          <a:blip r:embed="rId3"/>
          <a:stretch>
            <a:fillRect/>
          </a:stretch>
        </p:blipFill>
        <p:spPr>
          <a:xfrm>
            <a:off x="7467600" y="3048001"/>
            <a:ext cx="2743200" cy="1758745"/>
          </a:xfrm>
          <a:prstGeom prst="rect">
            <a:avLst/>
          </a:prstGeom>
        </p:spPr>
      </p:pic>
      <p:cxnSp>
        <p:nvCxnSpPr>
          <p:cNvPr id="6" name="直接连接符 5"/>
          <p:cNvCxnSpPr>
            <a:cxnSpLocks/>
          </p:cNvCxnSpPr>
          <p:nvPr/>
        </p:nvCxnSpPr>
        <p:spPr>
          <a:xfrm>
            <a:off x="7162800" y="1752601"/>
            <a:ext cx="0" cy="3861049"/>
          </a:xfrm>
          <a:prstGeom prst="line">
            <a:avLst/>
          </a:prstGeom>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913216" y="1676401"/>
            <a:ext cx="3057247" cy="1384995"/>
          </a:xfrm>
          <a:prstGeom prst="rect">
            <a:avLst/>
          </a:prstGeom>
        </p:spPr>
        <p:txBody>
          <a:bodyPr wrap="none">
            <a:spAutoFit/>
          </a:bodyPr>
          <a:lstStyle/>
          <a:p>
            <a:r>
              <a:rPr lang="zh-CN" altLang="en-US" sz="2800" dirty="0">
                <a:latin typeface="+mn-ea"/>
              </a:rPr>
              <a:t>给定一个语法树，</a:t>
            </a:r>
            <a:endParaRPr lang="en-US" altLang="zh-CN" sz="2800" dirty="0">
              <a:latin typeface="+mn-ea"/>
            </a:endParaRPr>
          </a:p>
          <a:p>
            <a:r>
              <a:rPr lang="en-US" altLang="zh-CN" sz="2800" dirty="0">
                <a:latin typeface="+mn-ea"/>
              </a:rPr>
              <a:t>p</a:t>
            </a:r>
            <a:r>
              <a:rPr lang="en-US" altLang="zh-CN" sz="2800" baseline="-25000" dirty="0">
                <a:latin typeface="+mn-ea"/>
              </a:rPr>
              <a:t>2</a:t>
            </a:r>
            <a:r>
              <a:rPr lang="en-US" altLang="zh-CN" sz="2800" dirty="0">
                <a:latin typeface="+mn-ea"/>
              </a:rPr>
              <a:t> </a:t>
            </a:r>
            <a:r>
              <a:rPr lang="zh-CN" altLang="en-US" sz="2800" dirty="0">
                <a:latin typeface="+mn-ea"/>
              </a:rPr>
              <a:t>→</a:t>
            </a:r>
            <a:r>
              <a:rPr lang="en-US" altLang="zh-CN" sz="2800" dirty="0">
                <a:latin typeface="+mn-ea"/>
              </a:rPr>
              <a:t> ap</a:t>
            </a:r>
            <a:r>
              <a:rPr lang="en-US" altLang="zh-CN" sz="2800" baseline="-25000" dirty="0">
                <a:latin typeface="+mn-ea"/>
              </a:rPr>
              <a:t>1</a:t>
            </a:r>
            <a:r>
              <a:rPr lang="en-US" altLang="zh-CN" sz="2800" dirty="0">
                <a:latin typeface="+mn-ea"/>
              </a:rPr>
              <a:t>,</a:t>
            </a:r>
          </a:p>
          <a:p>
            <a:r>
              <a:rPr lang="en-US" altLang="zh-CN" sz="2800" dirty="0">
                <a:latin typeface="+mn-ea"/>
              </a:rPr>
              <a:t>p</a:t>
            </a:r>
            <a:r>
              <a:rPr lang="en-US" altLang="zh-CN" sz="2800" baseline="-25000" dirty="0">
                <a:latin typeface="+mn-ea"/>
              </a:rPr>
              <a:t>1</a:t>
            </a:r>
            <a:r>
              <a:rPr lang="en-US" altLang="zh-CN" sz="2800" dirty="0">
                <a:latin typeface="+mn-ea"/>
              </a:rPr>
              <a:t> </a:t>
            </a:r>
            <a:r>
              <a:rPr lang="zh-CN" altLang="en-US" sz="2800" dirty="0">
                <a:latin typeface="+mn-ea"/>
              </a:rPr>
              <a:t>→ </a:t>
            </a:r>
            <a:r>
              <a:rPr lang="en-US" altLang="zh-CN" sz="2800" dirty="0" err="1">
                <a:latin typeface="+mn-ea"/>
              </a:rPr>
              <a:t>bc</a:t>
            </a:r>
            <a:r>
              <a:rPr lang="en-US" altLang="zh-CN" sz="2800" dirty="0">
                <a:latin typeface="+mn-ea"/>
              </a:rPr>
              <a:t>.</a:t>
            </a:r>
            <a:endParaRPr lang="zh-CN" altLang="en-US" sz="2800" dirty="0">
              <a:latin typeface="+mn-ea"/>
            </a:endParaRPr>
          </a:p>
        </p:txBody>
      </p:sp>
      <p:pic>
        <p:nvPicPr>
          <p:cNvPr id="9" name="图片 8"/>
          <p:cNvPicPr>
            <a:picLocks noChangeAspect="1"/>
          </p:cNvPicPr>
          <p:nvPr/>
        </p:nvPicPr>
        <p:blipFill>
          <a:blip r:embed="rId4"/>
          <a:stretch>
            <a:fillRect/>
          </a:stretch>
        </p:blipFill>
        <p:spPr>
          <a:xfrm>
            <a:off x="1981201" y="3438877"/>
            <a:ext cx="4557429" cy="2174773"/>
          </a:xfrm>
          <a:prstGeom prst="rect">
            <a:avLst/>
          </a:prstGeom>
        </p:spPr>
      </p:pic>
    </p:spTree>
    <p:custDataLst>
      <p:tags r:id="rId1"/>
    </p:custDataLst>
    <p:extLst>
      <p:ext uri="{BB962C8B-B14F-4D97-AF65-F5344CB8AC3E}">
        <p14:creationId xmlns:p14="http://schemas.microsoft.com/office/powerpoint/2010/main" val="404609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1F197EED-3B6D-4525-BA53-E7E86C3BF909}"/>
              </a:ext>
            </a:extLst>
          </p:cNvPr>
          <p:cNvSpPr>
            <a:spLocks noGrp="1"/>
          </p:cNvSpPr>
          <p:nvPr>
            <p:ph type="title"/>
          </p:nvPr>
        </p:nvSpPr>
        <p:spPr/>
        <p:txBody>
          <a:bodyPr/>
          <a:lstStyle/>
          <a:p>
            <a:r>
              <a:rPr lang="zh-CN" altLang="en-US"/>
              <a:t>图网络</a:t>
            </a:r>
            <a:endParaRPr lang="zh-CN" altLang="en-US" dirty="0"/>
          </a:p>
        </p:txBody>
      </p:sp>
      <p:sp>
        <p:nvSpPr>
          <p:cNvPr id="4" name="内容占位符 3">
            <a:extLst>
              <a:ext uri="{FF2B5EF4-FFF2-40B4-BE49-F238E27FC236}">
                <a16:creationId xmlns:a16="http://schemas.microsoft.com/office/drawing/2014/main" id="{8B655F8D-5BF8-4AE7-8E79-9B550770D834}"/>
              </a:ext>
            </a:extLst>
          </p:cNvPr>
          <p:cNvSpPr>
            <a:spLocks noGrp="1"/>
          </p:cNvSpPr>
          <p:nvPr>
            <p:ph idx="1"/>
          </p:nvPr>
        </p:nvSpPr>
        <p:spPr/>
        <p:txBody>
          <a:bodyPr/>
          <a:lstStyle/>
          <a:p>
            <a:r>
              <a:rPr lang="zh-CN" altLang="en-US"/>
              <a:t>在实际应用中，很多数据是图结构的，比如知识图谱、社交网络、分子网络等。而前馈网络和循环网络很难处理图结构的数据。</a:t>
            </a:r>
            <a:endParaRPr lang="en-US" altLang="zh-CN"/>
          </a:p>
          <a:p>
            <a:endParaRPr lang="zh-CN" altLang="en-US" dirty="0"/>
          </a:p>
        </p:txBody>
      </p:sp>
    </p:spTree>
    <p:extLst>
      <p:ext uri="{BB962C8B-B14F-4D97-AF65-F5344CB8AC3E}">
        <p14:creationId xmlns:p14="http://schemas.microsoft.com/office/powerpoint/2010/main" val="14317493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675352-3E7B-4583-9482-31FCF6CA2515}"/>
              </a:ext>
            </a:extLst>
          </p:cNvPr>
          <p:cNvSpPr>
            <a:spLocks noGrp="1"/>
          </p:cNvSpPr>
          <p:nvPr>
            <p:ph type="title"/>
          </p:nvPr>
        </p:nvSpPr>
        <p:spPr/>
        <p:txBody>
          <a:bodyPr/>
          <a:lstStyle/>
          <a:p>
            <a:r>
              <a:rPr lang="zh-CN" altLang="en-US"/>
              <a:t>图数据</a:t>
            </a:r>
            <a:endParaRPr lang="zh-CN" altLang="en-US" dirty="0"/>
          </a:p>
        </p:txBody>
      </p:sp>
      <p:pic>
        <p:nvPicPr>
          <p:cNvPr id="3" name="图片 2">
            <a:extLst>
              <a:ext uri="{FF2B5EF4-FFF2-40B4-BE49-F238E27FC236}">
                <a16:creationId xmlns:a16="http://schemas.microsoft.com/office/drawing/2014/main" id="{22104EB2-7D8C-45DD-A76C-E6C2458916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1" y="1371601"/>
            <a:ext cx="6922223" cy="4835861"/>
          </a:xfrm>
          <a:prstGeom prst="rect">
            <a:avLst/>
          </a:prstGeom>
        </p:spPr>
      </p:pic>
      <p:sp>
        <p:nvSpPr>
          <p:cNvPr id="4" name="矩形 3">
            <a:extLst>
              <a:ext uri="{FF2B5EF4-FFF2-40B4-BE49-F238E27FC236}">
                <a16:creationId xmlns:a16="http://schemas.microsoft.com/office/drawing/2014/main" id="{0E13A5B0-B78C-4D13-92A5-3F906D7E016F}"/>
              </a:ext>
            </a:extLst>
          </p:cNvPr>
          <p:cNvSpPr/>
          <p:nvPr/>
        </p:nvSpPr>
        <p:spPr>
          <a:xfrm>
            <a:off x="6629400" y="750422"/>
            <a:ext cx="2984600" cy="307777"/>
          </a:xfrm>
          <a:prstGeom prst="rect">
            <a:avLst/>
          </a:prstGeom>
        </p:spPr>
        <p:txBody>
          <a:bodyPr wrap="none">
            <a:spAutoFit/>
          </a:bodyPr>
          <a:lstStyle/>
          <a:p>
            <a:r>
              <a:rPr lang="en-US" altLang="zh-CN" sz="1400" dirty="0">
                <a:hlinkClick r:id="rId4"/>
              </a:rPr>
              <a:t>https://arxiv.org/pdf/1806.01261.pdf</a:t>
            </a:r>
            <a:endParaRPr lang="zh-CN" altLang="en-US" sz="1400" dirty="0"/>
          </a:p>
        </p:txBody>
      </p:sp>
    </p:spTree>
    <p:extLst>
      <p:ext uri="{BB962C8B-B14F-4D97-AF65-F5344CB8AC3E}">
        <p14:creationId xmlns:p14="http://schemas.microsoft.com/office/powerpoint/2010/main" val="42811338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25C016-B9AE-44A3-9DC8-9EDFDFD28D13}"/>
              </a:ext>
            </a:extLst>
          </p:cNvPr>
          <p:cNvSpPr>
            <a:spLocks noGrp="1"/>
          </p:cNvSpPr>
          <p:nvPr>
            <p:ph type="title"/>
          </p:nvPr>
        </p:nvSpPr>
        <p:spPr/>
        <p:txBody>
          <a:bodyPr/>
          <a:lstStyle/>
          <a:p>
            <a:r>
              <a:rPr lang="zh-CN" altLang="en-US"/>
              <a:t>图网络</a:t>
            </a:r>
            <a:endParaRPr lang="zh-CN" altLang="en-US" dirty="0"/>
          </a:p>
        </p:txBody>
      </p:sp>
      <p:pic>
        <p:nvPicPr>
          <p:cNvPr id="4" name="图片 3">
            <a:extLst>
              <a:ext uri="{FF2B5EF4-FFF2-40B4-BE49-F238E27FC236}">
                <a16:creationId xmlns:a16="http://schemas.microsoft.com/office/drawing/2014/main" id="{537982CF-8CFB-4CD3-A96C-B298FD2365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0241" y="2514601"/>
            <a:ext cx="8050196" cy="2433021"/>
          </a:xfrm>
          <a:prstGeom prst="rect">
            <a:avLst/>
          </a:prstGeom>
        </p:spPr>
      </p:pic>
      <p:sp>
        <p:nvSpPr>
          <p:cNvPr id="5" name="矩形 4">
            <a:extLst>
              <a:ext uri="{FF2B5EF4-FFF2-40B4-BE49-F238E27FC236}">
                <a16:creationId xmlns:a16="http://schemas.microsoft.com/office/drawing/2014/main" id="{145B3AF7-2F18-4DEE-810D-2C41F33CF016}"/>
              </a:ext>
            </a:extLst>
          </p:cNvPr>
          <p:cNvSpPr/>
          <p:nvPr/>
        </p:nvSpPr>
        <p:spPr>
          <a:xfrm>
            <a:off x="6629400" y="750422"/>
            <a:ext cx="2984600" cy="307777"/>
          </a:xfrm>
          <a:prstGeom prst="rect">
            <a:avLst/>
          </a:prstGeom>
        </p:spPr>
        <p:txBody>
          <a:bodyPr wrap="none">
            <a:spAutoFit/>
          </a:bodyPr>
          <a:lstStyle/>
          <a:p>
            <a:r>
              <a:rPr lang="en-US" altLang="zh-CN" sz="1400" dirty="0">
                <a:hlinkClick r:id="rId3"/>
              </a:rPr>
              <a:t>https://arxiv.org/pdf/1806.01261.pdf</a:t>
            </a:r>
            <a:endParaRPr lang="zh-CN" altLang="en-US" sz="1400" dirty="0"/>
          </a:p>
        </p:txBody>
      </p:sp>
    </p:spTree>
    <p:extLst>
      <p:ext uri="{BB962C8B-B14F-4D97-AF65-F5344CB8AC3E}">
        <p14:creationId xmlns:p14="http://schemas.microsoft.com/office/powerpoint/2010/main" val="38992660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25C016-B9AE-44A3-9DC8-9EDFDFD28D13}"/>
              </a:ext>
            </a:extLst>
          </p:cNvPr>
          <p:cNvSpPr>
            <a:spLocks noGrp="1"/>
          </p:cNvSpPr>
          <p:nvPr>
            <p:ph type="title"/>
          </p:nvPr>
        </p:nvSpPr>
        <p:spPr/>
        <p:txBody>
          <a:bodyPr/>
          <a:lstStyle/>
          <a:p>
            <a:r>
              <a:rPr lang="zh-CN" altLang="en-US"/>
              <a:t>图网络</a:t>
            </a:r>
            <a:endParaRPr lang="zh-CN" altLang="en-US" dirty="0"/>
          </a:p>
        </p:txBody>
      </p:sp>
      <p:sp>
        <p:nvSpPr>
          <p:cNvPr id="5" name="矩形 4">
            <a:extLst>
              <a:ext uri="{FF2B5EF4-FFF2-40B4-BE49-F238E27FC236}">
                <a16:creationId xmlns:a16="http://schemas.microsoft.com/office/drawing/2014/main" id="{145B3AF7-2F18-4DEE-810D-2C41F33CF016}"/>
              </a:ext>
            </a:extLst>
          </p:cNvPr>
          <p:cNvSpPr/>
          <p:nvPr/>
        </p:nvSpPr>
        <p:spPr>
          <a:xfrm>
            <a:off x="6629400" y="750422"/>
            <a:ext cx="2984600" cy="307777"/>
          </a:xfrm>
          <a:prstGeom prst="rect">
            <a:avLst/>
          </a:prstGeom>
        </p:spPr>
        <p:txBody>
          <a:bodyPr wrap="none">
            <a:spAutoFit/>
          </a:bodyPr>
          <a:lstStyle/>
          <a:p>
            <a:r>
              <a:rPr lang="en-US" altLang="zh-CN" sz="1400" dirty="0">
                <a:hlinkClick r:id="rId2"/>
              </a:rPr>
              <a:t>https://arxiv.org/pdf/1806.01261.pdf</a:t>
            </a:r>
            <a:endParaRPr lang="zh-CN" altLang="en-US" sz="1400" dirty="0"/>
          </a:p>
        </p:txBody>
      </p:sp>
      <p:pic>
        <p:nvPicPr>
          <p:cNvPr id="6" name="图片 5">
            <a:extLst>
              <a:ext uri="{FF2B5EF4-FFF2-40B4-BE49-F238E27FC236}">
                <a16:creationId xmlns:a16="http://schemas.microsoft.com/office/drawing/2014/main" id="{4299616A-0187-4DAC-815D-31E2974C2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667001"/>
            <a:ext cx="9144000" cy="2245989"/>
          </a:xfrm>
          <a:prstGeom prst="rect">
            <a:avLst/>
          </a:prstGeom>
        </p:spPr>
      </p:pic>
    </p:spTree>
    <p:extLst>
      <p:ext uri="{BB962C8B-B14F-4D97-AF65-F5344CB8AC3E}">
        <p14:creationId xmlns:p14="http://schemas.microsoft.com/office/powerpoint/2010/main" val="13067267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图网络</a:t>
            </a:r>
            <a:endParaRPr lang="zh-CN" altLang="en-US" dirty="0"/>
          </a:p>
        </p:txBody>
      </p:sp>
      <p:sp>
        <p:nvSpPr>
          <p:cNvPr id="3" name="内容占位符 2"/>
          <p:cNvSpPr>
            <a:spLocks noGrp="1"/>
          </p:cNvSpPr>
          <p:nvPr>
            <p:ph idx="1"/>
          </p:nvPr>
        </p:nvSpPr>
        <p:spPr/>
        <p:txBody>
          <a:bodyPr/>
          <a:lstStyle/>
          <a:p>
            <a:r>
              <a:rPr lang="zh-CN" altLang="en-US"/>
              <a:t>对于一个任意的图结构</a:t>
            </a:r>
            <a:r>
              <a:rPr lang="en-US" altLang="zh-CN"/>
              <a:t>G(V,E)</a:t>
            </a:r>
          </a:p>
          <a:p>
            <a:pPr lvl="1"/>
            <a:r>
              <a:rPr lang="zh-CN" altLang="en-US"/>
              <a:t>更新函数</a:t>
            </a:r>
            <a:endParaRPr lang="en-US" altLang="zh-CN"/>
          </a:p>
          <a:p>
            <a:pPr lvl="1"/>
            <a:endParaRPr lang="en-US" altLang="zh-CN"/>
          </a:p>
          <a:p>
            <a:pPr lvl="1"/>
            <a:endParaRPr lang="en-US" altLang="zh-CN"/>
          </a:p>
          <a:p>
            <a:pPr lvl="1"/>
            <a:endParaRPr lang="en-US" altLang="zh-CN"/>
          </a:p>
          <a:p>
            <a:pPr lvl="1"/>
            <a:endParaRPr lang="en-US" altLang="zh-CN"/>
          </a:p>
          <a:p>
            <a:pPr lvl="1"/>
            <a:endParaRPr lang="en-US" altLang="zh-CN"/>
          </a:p>
          <a:p>
            <a:pPr lvl="1"/>
            <a:r>
              <a:rPr lang="zh-CN" altLang="en-US"/>
              <a:t>读出函数</a:t>
            </a:r>
            <a:endParaRPr lang="en-US" altLang="zh-CN"/>
          </a:p>
          <a:p>
            <a:pPr lvl="1"/>
            <a:endParaRPr lang="en-US" altLang="zh-CN" dirty="0"/>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1981200"/>
            <a:ext cx="3772859" cy="783771"/>
          </a:xfrm>
          <a:prstGeom prst="rect">
            <a:avLst/>
          </a:prstGeom>
        </p:spPr>
      </p:pic>
      <p:pic>
        <p:nvPicPr>
          <p:cNvPr id="5" name="图片 4"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399" y="2841171"/>
            <a:ext cx="2383718" cy="593923"/>
          </a:xfrm>
          <a:prstGeom prst="rect">
            <a:avLst/>
          </a:prstGeom>
        </p:spPr>
      </p:pic>
      <p:pic>
        <p:nvPicPr>
          <p:cNvPr id="6" name="图片 5"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1" y="4953000"/>
            <a:ext cx="2289227" cy="640080"/>
          </a:xfrm>
          <a:prstGeom prst="rect">
            <a:avLst/>
          </a:prstGeom>
        </p:spPr>
      </p:pic>
    </p:spTree>
    <p:extLst>
      <p:ext uri="{BB962C8B-B14F-4D97-AF65-F5344CB8AC3E}">
        <p14:creationId xmlns:p14="http://schemas.microsoft.com/office/powerpoint/2010/main" val="18639396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a:t>循环网络应用</a:t>
            </a:r>
            <a:endParaRPr lang="zh-CN" altLang="en-US" dirty="0"/>
          </a:p>
        </p:txBody>
      </p:sp>
    </p:spTree>
    <p:extLst>
      <p:ext uri="{BB962C8B-B14F-4D97-AF65-F5344CB8AC3E}">
        <p14:creationId xmlns:p14="http://schemas.microsoft.com/office/powerpoint/2010/main" val="2094947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CA4554-8E83-486A-A102-60ABAE72BCD9}"/>
              </a:ext>
            </a:extLst>
          </p:cNvPr>
          <p:cNvSpPr>
            <a:spLocks noGrp="1"/>
          </p:cNvSpPr>
          <p:nvPr>
            <p:ph type="title"/>
          </p:nvPr>
        </p:nvSpPr>
        <p:spPr/>
        <p:txBody>
          <a:bodyPr/>
          <a:lstStyle/>
          <a:p>
            <a:r>
              <a:rPr lang="zh-CN" altLang="en-US"/>
              <a:t>有限状态自动机（</a:t>
            </a:r>
            <a:r>
              <a:rPr lang="en-US" altLang="zh-CN"/>
              <a:t>Finite Automata</a:t>
            </a:r>
            <a:r>
              <a:rPr lang="zh-CN" altLang="en-US"/>
              <a:t>）</a:t>
            </a:r>
            <a:endParaRPr lang="zh-CN" altLang="en-US" dirty="0"/>
          </a:p>
        </p:txBody>
      </p:sp>
      <p:pic>
        <p:nvPicPr>
          <p:cNvPr id="1026" name="Picture 2" descr="Image result for finite automata">
            <a:extLst>
              <a:ext uri="{FF2B5EF4-FFF2-40B4-BE49-F238E27FC236}">
                <a16:creationId xmlns:a16="http://schemas.microsoft.com/office/drawing/2014/main" id="{B8847091-138D-425A-9E3F-84781F9FBF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2302" y="1657350"/>
            <a:ext cx="6987396" cy="30861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a:extLst>
              <a:ext uri="{FF2B5EF4-FFF2-40B4-BE49-F238E27FC236}">
                <a16:creationId xmlns:a16="http://schemas.microsoft.com/office/drawing/2014/main" id="{03E9D773-C208-407C-81D5-4CE434F31A85}"/>
              </a:ext>
            </a:extLst>
          </p:cNvPr>
          <p:cNvSpPr/>
          <p:nvPr/>
        </p:nvSpPr>
        <p:spPr>
          <a:xfrm>
            <a:off x="3919763" y="5414945"/>
            <a:ext cx="4352474" cy="369332"/>
          </a:xfrm>
          <a:prstGeom prst="rect">
            <a:avLst/>
          </a:prstGeom>
        </p:spPr>
        <p:txBody>
          <a:bodyPr wrap="none">
            <a:spAutoFit/>
          </a:bodyPr>
          <a:lstStyle/>
          <a:p>
            <a:r>
              <a:rPr lang="zh-CN" altLang="en-US" dirty="0">
                <a:solidFill>
                  <a:srgbClr val="FF0000"/>
                </a:solidFill>
              </a:rPr>
              <a:t>如何用</a:t>
            </a:r>
            <a:r>
              <a:rPr lang="en-US" altLang="zh-CN" dirty="0">
                <a:solidFill>
                  <a:srgbClr val="FF0000"/>
                </a:solidFill>
              </a:rPr>
              <a:t>FNN</a:t>
            </a:r>
            <a:r>
              <a:rPr lang="zh-CN" altLang="en-US" dirty="0">
                <a:solidFill>
                  <a:srgbClr val="FF0000"/>
                </a:solidFill>
              </a:rPr>
              <a:t>去模拟一个有限状态自动机？</a:t>
            </a:r>
            <a:endParaRPr lang="en-US" altLang="zh-CN" dirty="0">
              <a:solidFill>
                <a:srgbClr val="FF0000"/>
              </a:solidFill>
            </a:endParaRPr>
          </a:p>
        </p:txBody>
      </p:sp>
    </p:spTree>
    <p:extLst>
      <p:ext uri="{BB962C8B-B14F-4D97-AF65-F5344CB8AC3E}">
        <p14:creationId xmlns:p14="http://schemas.microsoft.com/office/powerpoint/2010/main" val="5014989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语言模型</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zh-CN" altLang="en-US" dirty="0"/>
                  <a:t>自然语言理解 → 一个句子的可能性</a:t>
                </a:r>
                <a:r>
                  <a:rPr lang="en-US" altLang="zh-CN" dirty="0"/>
                  <a:t>/</a:t>
                </a:r>
                <a:r>
                  <a:rPr lang="zh-CN" altLang="en-US" dirty="0"/>
                  <a:t>合理性</a:t>
                </a:r>
                <a:endParaRPr lang="en-US" altLang="zh-CN" dirty="0"/>
              </a:p>
              <a:p>
                <a:pPr lvl="1"/>
                <a:r>
                  <a:rPr lang="zh-CN" altLang="en-US" dirty="0"/>
                  <a:t>！在报那猫告做只</a:t>
                </a:r>
                <a:endParaRPr lang="en-US" altLang="zh-CN" dirty="0"/>
              </a:p>
              <a:p>
                <a:pPr lvl="1"/>
                <a:r>
                  <a:rPr lang="zh-CN" altLang="en-US" dirty="0"/>
                  <a:t>那只猫在作报告！</a:t>
                </a:r>
                <a:endParaRPr lang="en-US" altLang="zh-CN" dirty="0"/>
              </a:p>
              <a:p>
                <a:pPr lvl="1"/>
                <a:r>
                  <a:rPr lang="zh-CN" altLang="en-US" dirty="0"/>
                  <a:t>那个人在作报告！</a:t>
                </a:r>
                <a:endParaRPr lang="en-US" altLang="zh-CN" dirty="0"/>
              </a:p>
              <a:p>
                <a:pPr lvl="1"/>
                <a:endParaRPr lang="en-US" altLang="zh-CN" dirty="0"/>
              </a:p>
              <a:p>
                <a:pPr lvl="1"/>
                <a:endParaRPr lang="en-US" altLang="zh-CN" dirty="0"/>
              </a:p>
              <a:p>
                <a:r>
                  <a:rPr lang="zh-CN" altLang="en-US" dirty="0"/>
                  <a:t>一切都是概率</a:t>
                </a:r>
                <a:r>
                  <a:rPr lang="en-US" altLang="zh-CN" dirty="0"/>
                  <a:t>!</a:t>
                </a:r>
              </a:p>
              <a:p>
                <a:pPr lvl="1"/>
                <a14:m>
                  <m:oMath xmlns:m="http://schemas.openxmlformats.org/officeDocument/2006/math">
                    <m:r>
                      <a:rPr lang="en-US" altLang="zh-CN" smtClean="0">
                        <a:latin typeface="Cambria Math" panose="02040503050406030204" pitchFamily="18" charset="0"/>
                      </a:rPr>
                      <m:t>𝑃</m:t>
                    </m:r>
                    <m:r>
                      <a:rPr lang="en-US" altLang="zh-CN"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𝑥</m:t>
                        </m:r>
                      </m:e>
                      <m:sub>
                        <m:r>
                          <a:rPr lang="en-US" altLang="zh-CN" smtClean="0">
                            <a:latin typeface="Cambria Math" panose="02040503050406030204" pitchFamily="18" charset="0"/>
                          </a:rPr>
                          <m:t>1</m:t>
                        </m:r>
                      </m:sub>
                    </m:sSub>
                    <m:r>
                      <a:rPr lang="en-US" altLang="zh-CN"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𝑥</m:t>
                        </m:r>
                      </m:e>
                      <m:sub>
                        <m:r>
                          <a:rPr lang="en-US" altLang="zh-CN" smtClean="0">
                            <a:latin typeface="Cambria Math" panose="02040503050406030204" pitchFamily="18" charset="0"/>
                          </a:rPr>
                          <m:t>2</m:t>
                        </m:r>
                      </m:sub>
                    </m:sSub>
                    <m:r>
                      <a:rPr lang="en-US" altLang="zh-CN"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𝑥</m:t>
                        </m:r>
                      </m:e>
                      <m:sub>
                        <m:r>
                          <m:rPr>
                            <m:sty m:val="p"/>
                          </m:rPr>
                          <a:rPr lang="en-US" altLang="zh-CN" i="1">
                            <a:latin typeface="Cambria Math" panose="02040503050406030204" pitchFamily="18" charset="0"/>
                          </a:rPr>
                          <m:t>T</m:t>
                        </m:r>
                      </m:sub>
                    </m:sSub>
                    <m:r>
                      <a:rPr lang="en-US" altLang="zh-CN" smtClean="0">
                        <a:latin typeface="Cambria Math" panose="02040503050406030204" pitchFamily="18" charset="0"/>
                      </a:rPr>
                      <m:t>)</m:t>
                    </m:r>
                  </m:oMath>
                </a14:m>
                <a:endParaRPr lang="en-US" altLang="zh-CN" dirty="0"/>
              </a:p>
              <a:p>
                <a:pPr lvl="1"/>
                <a14:m>
                  <m:oMath xmlns:m="http://schemas.openxmlformats.org/officeDocument/2006/math">
                    <m:r>
                      <a:rPr lang="en-US" altLang="zh-CN" smtClean="0">
                        <a:latin typeface="Cambria Math" panose="02040503050406030204" pitchFamily="18" charset="0"/>
                      </a:rPr>
                      <m:t>=</m:t>
                    </m:r>
                    <m:nary>
                      <m:naryPr>
                        <m:chr m:val="∏"/>
                        <m:supHide m:val="on"/>
                        <m:ctrlPr>
                          <a:rPr lang="en-US" altLang="zh-CN" i="1" smtClean="0">
                            <a:latin typeface="Cambria Math" panose="02040503050406030204" pitchFamily="18" charset="0"/>
                          </a:rPr>
                        </m:ctrlPr>
                      </m:naryPr>
                      <m:sub>
                        <m:r>
                          <a:rPr lang="en-US" altLang="zh-CN" smtClean="0">
                            <a:latin typeface="Cambria Math" panose="02040503050406030204" pitchFamily="18" charset="0"/>
                          </a:rPr>
                          <m:t>𝑖</m:t>
                        </m:r>
                      </m:sub>
                      <m:sup/>
                      <m:e>
                        <m:r>
                          <a:rPr lang="en-US" altLang="zh-CN">
                            <a:latin typeface="Cambria Math" panose="02040503050406030204" pitchFamily="18" charset="0"/>
                          </a:rPr>
                          <m:t>𝑃</m:t>
                        </m:r>
                        <m:r>
                          <a:rPr lang="en-US" altLang="zh-CN">
                            <a:latin typeface="Cambria Math" panose="02040503050406030204" pitchFamily="18" charset="0"/>
                          </a:rPr>
                          <m:t>(</m:t>
                        </m:r>
                        <m:sSub>
                          <m:sSubPr>
                            <m:ctrlPr>
                              <a:rPr lang="en-US" altLang="zh-CN" i="1">
                                <a:latin typeface="Cambria Math" panose="02040503050406030204" pitchFamily="18" charset="0"/>
                              </a:rPr>
                            </m:ctrlPr>
                          </m:sSubPr>
                          <m:e>
                            <m:r>
                              <a:rPr lang="en-US" altLang="zh-CN">
                                <a:latin typeface="Cambria Math" panose="02040503050406030204" pitchFamily="18" charset="0"/>
                              </a:rPr>
                              <m:t>𝑥</m:t>
                            </m:r>
                          </m:e>
                          <m:sub>
                            <m:r>
                              <a:rPr lang="en-US" altLang="zh-CN">
                                <a:latin typeface="Cambria Math" panose="02040503050406030204" pitchFamily="18" charset="0"/>
                              </a:rPr>
                              <m:t>𝑖</m:t>
                            </m:r>
                          </m:sub>
                        </m:sSub>
                        <m:r>
                          <a:rPr lang="en-US" altLang="zh-CN">
                            <a:latin typeface="Cambria Math" panose="02040503050406030204" pitchFamily="18" charset="0"/>
                          </a:rPr>
                          <m:t>|</m:t>
                        </m:r>
                        <m:sSub>
                          <m:sSubPr>
                            <m:ctrlPr>
                              <a:rPr lang="en-US" altLang="zh-CN" i="1">
                                <a:latin typeface="Cambria Math" panose="02040503050406030204" pitchFamily="18" charset="0"/>
                              </a:rPr>
                            </m:ctrlPr>
                          </m:sSubPr>
                          <m:e>
                            <m:r>
                              <a:rPr lang="en-US" altLang="zh-CN">
                                <a:latin typeface="Cambria Math" panose="02040503050406030204" pitchFamily="18" charset="0"/>
                              </a:rPr>
                              <m:t>𝑥</m:t>
                            </m:r>
                          </m:e>
                          <m:sub>
                            <m:r>
                              <a:rPr lang="en-US" altLang="zh-CN">
                                <a:latin typeface="Cambria Math" panose="02040503050406030204" pitchFamily="18" charset="0"/>
                              </a:rPr>
                              <m:t>𝑖</m:t>
                            </m:r>
                            <m:r>
                              <a:rPr lang="en-US" altLang="zh-CN">
                                <a:latin typeface="Cambria Math" panose="02040503050406030204" pitchFamily="18" charset="0"/>
                              </a:rPr>
                              <m:t>−1</m:t>
                            </m:r>
                          </m:sub>
                        </m:sSub>
                        <m:r>
                          <a:rPr lang="en-US" altLang="zh-CN">
                            <a:latin typeface="Cambria Math" panose="02040503050406030204" pitchFamily="18" charset="0"/>
                          </a:rPr>
                          <m:t>,⋯,</m:t>
                        </m:r>
                        <m:sSub>
                          <m:sSubPr>
                            <m:ctrlPr>
                              <a:rPr lang="en-US" altLang="zh-CN" i="1">
                                <a:latin typeface="Cambria Math" panose="02040503050406030204" pitchFamily="18" charset="0"/>
                              </a:rPr>
                            </m:ctrlPr>
                          </m:sSubPr>
                          <m:e>
                            <m:r>
                              <a:rPr lang="en-US" altLang="zh-CN">
                                <a:latin typeface="Cambria Math" panose="02040503050406030204" pitchFamily="18" charset="0"/>
                              </a:rPr>
                              <m:t>𝑥</m:t>
                            </m:r>
                          </m:e>
                          <m:sub>
                            <m:r>
                              <a:rPr lang="en-US" altLang="zh-CN">
                                <a:latin typeface="Cambria Math" panose="02040503050406030204" pitchFamily="18" charset="0"/>
                              </a:rPr>
                              <m:t>1</m:t>
                            </m:r>
                          </m:sub>
                        </m:sSub>
                        <m:r>
                          <a:rPr lang="en-US" altLang="zh-CN">
                            <a:latin typeface="Cambria Math" panose="02040503050406030204" pitchFamily="18" charset="0"/>
                          </a:rPr>
                          <m:t>)</m:t>
                        </m:r>
                      </m:e>
                    </m:nary>
                  </m:oMath>
                </a14:m>
                <a:endParaRPr lang="en-US" altLang="zh-CN" dirty="0"/>
              </a:p>
              <a:p>
                <a:pPr lvl="1"/>
                <a14:m>
                  <m:oMath xmlns:m="http://schemas.openxmlformats.org/officeDocument/2006/math">
                    <m:r>
                      <a:rPr lang="en-US" altLang="zh-CN" smtClean="0">
                        <a:latin typeface="Cambria Math" panose="02040503050406030204" pitchFamily="18" charset="0"/>
                      </a:rPr>
                      <m:t>≈</m:t>
                    </m:r>
                    <m:nary>
                      <m:naryPr>
                        <m:chr m:val="∏"/>
                        <m:supHide m:val="on"/>
                        <m:ctrlPr>
                          <a:rPr lang="en-US" altLang="zh-CN" i="1">
                            <a:latin typeface="Cambria Math" panose="02040503050406030204" pitchFamily="18" charset="0"/>
                          </a:rPr>
                        </m:ctrlPr>
                      </m:naryPr>
                      <m:sub>
                        <m:r>
                          <a:rPr lang="en-US" altLang="zh-CN">
                            <a:latin typeface="Cambria Math" panose="02040503050406030204" pitchFamily="18" charset="0"/>
                          </a:rPr>
                          <m:t>𝑖</m:t>
                        </m:r>
                      </m:sub>
                      <m:sup/>
                      <m:e>
                        <m:r>
                          <a:rPr lang="en-US" altLang="zh-CN">
                            <a:latin typeface="Cambria Math" panose="02040503050406030204" pitchFamily="18" charset="0"/>
                          </a:rPr>
                          <m:t>𝑃</m:t>
                        </m:r>
                        <m:r>
                          <a:rPr lang="en-US" altLang="zh-CN">
                            <a:latin typeface="Cambria Math" panose="02040503050406030204" pitchFamily="18" charset="0"/>
                          </a:rPr>
                          <m:t>(</m:t>
                        </m:r>
                        <m:sSub>
                          <m:sSubPr>
                            <m:ctrlPr>
                              <a:rPr lang="en-US" altLang="zh-CN" i="1">
                                <a:latin typeface="Cambria Math" panose="02040503050406030204" pitchFamily="18" charset="0"/>
                              </a:rPr>
                            </m:ctrlPr>
                          </m:sSubPr>
                          <m:e>
                            <m:r>
                              <a:rPr lang="en-US" altLang="zh-CN">
                                <a:latin typeface="Cambria Math" panose="02040503050406030204" pitchFamily="18" charset="0"/>
                              </a:rPr>
                              <m:t>𝑥</m:t>
                            </m:r>
                          </m:e>
                          <m:sub>
                            <m:r>
                              <a:rPr lang="en-US" altLang="zh-CN">
                                <a:latin typeface="Cambria Math" panose="02040503050406030204" pitchFamily="18" charset="0"/>
                              </a:rPr>
                              <m:t>𝑖</m:t>
                            </m:r>
                          </m:sub>
                        </m:sSub>
                        <m:r>
                          <a:rPr lang="en-US" altLang="zh-CN">
                            <a:latin typeface="Cambria Math" panose="02040503050406030204" pitchFamily="18" charset="0"/>
                          </a:rPr>
                          <m:t>|</m:t>
                        </m:r>
                        <m:sSub>
                          <m:sSubPr>
                            <m:ctrlPr>
                              <a:rPr lang="en-US" altLang="zh-CN" i="1">
                                <a:latin typeface="Cambria Math" panose="02040503050406030204" pitchFamily="18" charset="0"/>
                              </a:rPr>
                            </m:ctrlPr>
                          </m:sSubPr>
                          <m:e>
                            <m:r>
                              <a:rPr lang="en-US" altLang="zh-CN">
                                <a:latin typeface="Cambria Math" panose="02040503050406030204" pitchFamily="18" charset="0"/>
                              </a:rPr>
                              <m:t>𝑥</m:t>
                            </m:r>
                          </m:e>
                          <m:sub>
                            <m:r>
                              <a:rPr lang="en-US" altLang="zh-CN">
                                <a:latin typeface="Cambria Math" panose="02040503050406030204" pitchFamily="18" charset="0"/>
                              </a:rPr>
                              <m:t>𝑖</m:t>
                            </m:r>
                            <m:r>
                              <a:rPr lang="en-US" altLang="zh-CN">
                                <a:latin typeface="Cambria Math" panose="02040503050406030204" pitchFamily="18" charset="0"/>
                              </a:rPr>
                              <m:t>−1</m:t>
                            </m:r>
                          </m:sub>
                        </m:sSub>
                        <m:r>
                          <a:rPr lang="en-US" altLang="zh-CN">
                            <a:latin typeface="Cambria Math" panose="02040503050406030204" pitchFamily="18" charset="0"/>
                          </a:rPr>
                          <m:t>,⋯,</m:t>
                        </m:r>
                        <m:sSub>
                          <m:sSubPr>
                            <m:ctrlPr>
                              <a:rPr lang="en-US" altLang="zh-CN" i="1">
                                <a:latin typeface="Cambria Math" panose="02040503050406030204" pitchFamily="18" charset="0"/>
                              </a:rPr>
                            </m:ctrlPr>
                          </m:sSubPr>
                          <m:e>
                            <m:r>
                              <a:rPr lang="en-US" altLang="zh-CN">
                                <a:latin typeface="Cambria Math" panose="02040503050406030204" pitchFamily="18" charset="0"/>
                              </a:rPr>
                              <m:t>𝑥</m:t>
                            </m:r>
                          </m:e>
                          <m:sub>
                            <m:r>
                              <a:rPr lang="en-US" altLang="zh-CN" smtClean="0">
                                <a:latin typeface="Cambria Math" panose="02040503050406030204" pitchFamily="18" charset="0"/>
                              </a:rPr>
                              <m:t>𝑖</m:t>
                            </m:r>
                            <m:r>
                              <a:rPr lang="en-US" altLang="zh-CN" smtClean="0">
                                <a:latin typeface="Cambria Math" panose="02040503050406030204" pitchFamily="18" charset="0"/>
                              </a:rPr>
                              <m:t>−</m:t>
                            </m:r>
                            <m:r>
                              <a:rPr lang="en-US" altLang="zh-CN" smtClean="0">
                                <a:latin typeface="Cambria Math" panose="02040503050406030204" pitchFamily="18" charset="0"/>
                              </a:rPr>
                              <m:t>𝑛</m:t>
                            </m:r>
                            <m:r>
                              <a:rPr lang="en-US" altLang="zh-CN" smtClean="0">
                                <a:latin typeface="Cambria Math" panose="02040503050406030204" pitchFamily="18" charset="0"/>
                              </a:rPr>
                              <m:t>+1</m:t>
                            </m:r>
                          </m:sub>
                        </m:sSub>
                        <m:r>
                          <a:rPr lang="en-US" altLang="zh-CN">
                            <a:latin typeface="Cambria Math" panose="02040503050406030204" pitchFamily="18" charset="0"/>
                          </a:rPr>
                          <m:t>)</m:t>
                        </m:r>
                      </m:e>
                    </m:nary>
                  </m:oMath>
                </a14:m>
                <a:endParaRPr lang="en-US" altLang="zh-CN" dirty="0"/>
              </a:p>
              <a:p>
                <a:pPr lvl="1"/>
                <a:endParaRPr lang="en-US" altLang="zh-C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5"/>
                <a:stretch>
                  <a:fillRect l="-389" t="-1084"/>
                </a:stretch>
              </a:blipFill>
            </p:spPr>
            <p:txBody>
              <a:bodyPr/>
              <a:lstStyle/>
              <a:p>
                <a:r>
                  <a:rPr lang="zh-CN" altLang="en-US">
                    <a:noFill/>
                  </a:rPr>
                  <a:t> </a:t>
                </a:r>
              </a:p>
            </p:txBody>
          </p:sp>
        </mc:Fallback>
      </mc:AlternateContent>
      <p:pic>
        <p:nvPicPr>
          <p:cNvPr id="6" name="Picture 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706455" y="1491840"/>
            <a:ext cx="260759" cy="260759"/>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704324" y="1843507"/>
            <a:ext cx="265021" cy="265021"/>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699672" y="2252275"/>
            <a:ext cx="274320" cy="274320"/>
          </a:xfrm>
          <a:prstGeom prst="rect">
            <a:avLst/>
          </a:prstGeom>
        </p:spPr>
      </p:pic>
      <p:pic>
        <p:nvPicPr>
          <p:cNvPr id="10" name="Picture 9"/>
          <p:cNvPicPr>
            <a:picLocks noChangeAspect="1"/>
          </p:cNvPicPr>
          <p:nvPr/>
        </p:nvPicPr>
        <p:blipFill>
          <a:blip r:embed="rId9"/>
          <a:stretch>
            <a:fillRect/>
          </a:stretch>
        </p:blipFill>
        <p:spPr>
          <a:xfrm>
            <a:off x="7490935" y="1272571"/>
            <a:ext cx="2955172" cy="1959407"/>
          </a:xfrm>
          <a:prstGeom prst="rect">
            <a:avLst/>
          </a:prstGeom>
        </p:spPr>
      </p:pic>
      <p:sp>
        <p:nvSpPr>
          <p:cNvPr id="11" name="TextBox 10"/>
          <p:cNvSpPr txBox="1"/>
          <p:nvPr/>
        </p:nvSpPr>
        <p:spPr>
          <a:xfrm>
            <a:off x="6095521" y="5338163"/>
            <a:ext cx="1505540" cy="369332"/>
          </a:xfrm>
          <a:prstGeom prst="rect">
            <a:avLst/>
          </a:prstGeom>
          <a:noFill/>
        </p:spPr>
        <p:txBody>
          <a:bodyPr wrap="none" rtlCol="0">
            <a:spAutoFit/>
          </a:bodyPr>
          <a:lstStyle/>
          <a:p>
            <a:r>
              <a:rPr lang="en-US" altLang="zh-CN" dirty="0">
                <a:solidFill>
                  <a:srgbClr val="FF0000"/>
                </a:solidFill>
              </a:rPr>
              <a:t>N</a:t>
            </a:r>
            <a:r>
              <a:rPr lang="zh-CN" altLang="en-US" dirty="0">
                <a:solidFill>
                  <a:srgbClr val="FF0000"/>
                </a:solidFill>
              </a:rPr>
              <a:t>元语言模型</a:t>
            </a:r>
          </a:p>
        </p:txBody>
      </p:sp>
    </p:spTree>
    <p:custDataLst>
      <p:tags r:id="rId1"/>
    </p:custDataLst>
    <p:extLst>
      <p:ext uri="{BB962C8B-B14F-4D97-AF65-F5344CB8AC3E}">
        <p14:creationId xmlns:p14="http://schemas.microsoft.com/office/powerpoint/2010/main" val="339494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EA8D4E-BA47-4220-B66A-C8CA396FA977}"/>
              </a:ext>
            </a:extLst>
          </p:cNvPr>
          <p:cNvSpPr>
            <a:spLocks noGrp="1"/>
          </p:cNvSpPr>
          <p:nvPr>
            <p:ph type="title"/>
          </p:nvPr>
        </p:nvSpPr>
        <p:spPr/>
        <p:txBody>
          <a:bodyPr/>
          <a:lstStyle/>
          <a:p>
            <a:r>
              <a:rPr lang="zh-CN" altLang="en-US"/>
              <a:t>语言模型</a:t>
            </a:r>
            <a:endParaRPr lang="zh-CN" altLang="en-US" dirty="0"/>
          </a:p>
        </p:txBody>
      </p:sp>
      <p:pic>
        <p:nvPicPr>
          <p:cNvPr id="1026" name="Picture 2" descr="Image result for rnn language model">
            <a:extLst>
              <a:ext uri="{FF2B5EF4-FFF2-40B4-BE49-F238E27FC236}">
                <a16:creationId xmlns:a16="http://schemas.microsoft.com/office/drawing/2014/main" id="{33024CCE-EB04-40AE-9B73-69AEEE553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1447801"/>
            <a:ext cx="6934200" cy="4783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8795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生成</a:t>
            </a:r>
            <a:r>
              <a:rPr lang="en-US" altLang="zh-CN"/>
              <a:t>LINUX</a:t>
            </a:r>
            <a:r>
              <a:rPr lang="zh-CN" altLang="en-US"/>
              <a:t>内核代码</a:t>
            </a:r>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3016" y="990600"/>
            <a:ext cx="6385967" cy="5410200"/>
          </a:xfrm>
        </p:spPr>
      </p:pic>
    </p:spTree>
    <p:extLst>
      <p:ext uri="{BB962C8B-B14F-4D97-AF65-F5344CB8AC3E}">
        <p14:creationId xmlns:p14="http://schemas.microsoft.com/office/powerpoint/2010/main" val="29042239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作词机</a:t>
            </a:r>
            <a:endParaRPr lang="zh-CN" altLang="en-US" dirty="0"/>
          </a:p>
        </p:txBody>
      </p:sp>
      <p:sp>
        <p:nvSpPr>
          <p:cNvPr id="3" name="内容占位符 2"/>
          <p:cNvSpPr>
            <a:spLocks noGrp="1"/>
          </p:cNvSpPr>
          <p:nvPr>
            <p:ph idx="1"/>
          </p:nvPr>
        </p:nvSpPr>
        <p:spPr/>
        <p:txBody>
          <a:bodyPr/>
          <a:lstStyle/>
          <a:p>
            <a:r>
              <a:rPr lang="en-US" altLang="zh-CN" dirty="0"/>
              <a:t>RNN</a:t>
            </a:r>
            <a:r>
              <a:rPr lang="zh-CN" altLang="en-US" dirty="0"/>
              <a:t>在“学习”过汪峰全部作品后自动生成的歌词</a:t>
            </a:r>
            <a:endParaRPr lang="en-US" altLang="zh-CN" dirty="0"/>
          </a:p>
          <a:p>
            <a:pPr lvl="1"/>
            <a:r>
              <a:rPr lang="en-US" altLang="zh-CN" dirty="0"/>
              <a:t>https://github.com/phunterlau/wangfeng-rnn</a:t>
            </a:r>
            <a:endParaRPr lang="zh-CN" altLang="en-US" dirty="0"/>
          </a:p>
        </p:txBody>
      </p:sp>
      <p:sp>
        <p:nvSpPr>
          <p:cNvPr id="4" name="矩形 3">
            <a:extLst>
              <a:ext uri="{FF2B5EF4-FFF2-40B4-BE49-F238E27FC236}">
                <a16:creationId xmlns:a16="http://schemas.microsoft.com/office/drawing/2014/main" id="{3F0C480B-AE73-4923-A6E3-7462B7E25DA1}"/>
              </a:ext>
            </a:extLst>
          </p:cNvPr>
          <p:cNvSpPr/>
          <p:nvPr/>
        </p:nvSpPr>
        <p:spPr>
          <a:xfrm>
            <a:off x="3276600" y="3200400"/>
            <a:ext cx="5257800" cy="267765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1"/>
            <a:r>
              <a:rPr lang="zh-CN" altLang="en-US" sz="2400" dirty="0"/>
              <a:t>我在这里中的夜里</a:t>
            </a:r>
            <a:endParaRPr lang="en-US" altLang="zh-CN" sz="2400" dirty="0"/>
          </a:p>
          <a:p>
            <a:pPr lvl="1"/>
            <a:r>
              <a:rPr lang="zh-CN" altLang="en-US" sz="2400" dirty="0"/>
              <a:t>就像一场是一种生命的意旪</a:t>
            </a:r>
            <a:endParaRPr lang="en-US" altLang="zh-CN" sz="2400" dirty="0"/>
          </a:p>
          <a:p>
            <a:pPr lvl="1"/>
            <a:r>
              <a:rPr lang="zh-CN" altLang="en-US" sz="2400" dirty="0"/>
              <a:t>就像我的生活变得在我一样</a:t>
            </a:r>
            <a:endParaRPr lang="en-US" altLang="zh-CN" sz="2400" dirty="0"/>
          </a:p>
          <a:p>
            <a:pPr lvl="1"/>
            <a:r>
              <a:rPr lang="zh-CN" altLang="en-US" sz="2400" dirty="0"/>
              <a:t>可我们这是一个知道</a:t>
            </a:r>
          </a:p>
          <a:p>
            <a:pPr lvl="1"/>
            <a:r>
              <a:rPr lang="zh-CN" altLang="en-US" sz="2400" dirty="0"/>
              <a:t>我只是一天你会怎吗</a:t>
            </a:r>
          </a:p>
          <a:p>
            <a:pPr lvl="1"/>
            <a:r>
              <a:rPr lang="zh-CN" altLang="en-US" sz="2400" dirty="0"/>
              <a:t>可我们这是我们的是不要为你</a:t>
            </a:r>
          </a:p>
          <a:p>
            <a:pPr lvl="1"/>
            <a:r>
              <a:rPr lang="zh-CN" altLang="en-US" sz="2400" dirty="0"/>
              <a:t>我们想这有一种生活的时候</a:t>
            </a:r>
          </a:p>
        </p:txBody>
      </p:sp>
    </p:spTree>
    <p:extLst>
      <p:ext uri="{BB962C8B-B14F-4D97-AF65-F5344CB8AC3E}">
        <p14:creationId xmlns:p14="http://schemas.microsoft.com/office/powerpoint/2010/main" val="2590199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作诗</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3915" y="2257224"/>
            <a:ext cx="8564170" cy="2876951"/>
          </a:xfrm>
        </p:spPr>
      </p:pic>
    </p:spTree>
    <p:extLst>
      <p:ext uri="{BB962C8B-B14F-4D97-AF65-F5344CB8AC3E}">
        <p14:creationId xmlns:p14="http://schemas.microsoft.com/office/powerpoint/2010/main" val="18343938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传统统计机器翻译</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源语言：</a:t>
                </a:r>
                <a:r>
                  <a:rPr lang="en-US" altLang="zh-CN" dirty="0"/>
                  <a:t>f</a:t>
                </a:r>
              </a:p>
              <a:p>
                <a:r>
                  <a:rPr lang="zh-CN" altLang="en-US" dirty="0"/>
                  <a:t>目标语言：</a:t>
                </a:r>
                <a:r>
                  <a:rPr lang="en-US" altLang="zh-CN" dirty="0"/>
                  <a:t>e</a:t>
                </a:r>
              </a:p>
              <a:p>
                <a:pPr lvl="1"/>
                <a:r>
                  <a:rPr lang="zh-CN" altLang="en-US" dirty="0"/>
                  <a:t>模型：</a:t>
                </a:r>
                <a14:m>
                  <m:oMath xmlns:m="http://schemas.openxmlformats.org/officeDocument/2006/math">
                    <m:acc>
                      <m:accPr>
                        <m:chr m:val="̂"/>
                        <m:ctrlPr>
                          <a:rPr lang="en-US" altLang="zh-CN" i="1" dirty="0" smtClean="0">
                            <a:latin typeface="Cambria Math" panose="02040503050406030204" pitchFamily="18" charset="0"/>
                          </a:rPr>
                        </m:ctrlPr>
                      </m:accPr>
                      <m:e>
                        <m:r>
                          <a:rPr lang="en-US" altLang="zh-CN" dirty="0" smtClean="0">
                            <a:latin typeface="Cambria Math" panose="02040503050406030204" pitchFamily="18" charset="0"/>
                          </a:rPr>
                          <m:t>𝑒</m:t>
                        </m:r>
                      </m:e>
                    </m:acc>
                    <m:r>
                      <a:rPr lang="en-US" altLang="zh-CN" dirty="0" smtClean="0">
                        <a:latin typeface="Cambria Math" panose="02040503050406030204" pitchFamily="18" charset="0"/>
                      </a:rPr>
                      <m:t>=</m:t>
                    </m:r>
                    <m:sSub>
                      <m:sSubPr>
                        <m:ctrlPr>
                          <a:rPr lang="en-US" altLang="zh-CN" i="1" dirty="0" smtClean="0">
                            <a:latin typeface="Cambria Math" panose="02040503050406030204" pitchFamily="18" charset="0"/>
                          </a:rPr>
                        </m:ctrlPr>
                      </m:sSubPr>
                      <m:e>
                        <m:r>
                          <m:rPr>
                            <m:sty m:val="p"/>
                          </m:rPr>
                          <a:rPr lang="en-US" altLang="zh-CN" dirty="0" smtClean="0">
                            <a:latin typeface="Cambria Math" panose="02040503050406030204" pitchFamily="18" charset="0"/>
                          </a:rPr>
                          <m:t>argmax</m:t>
                        </m:r>
                      </m:e>
                      <m:sub>
                        <m:r>
                          <a:rPr lang="en-US" altLang="zh-CN" dirty="0" smtClean="0">
                            <a:latin typeface="Cambria Math" panose="02040503050406030204" pitchFamily="18" charset="0"/>
                          </a:rPr>
                          <m:t>𝑒</m:t>
                        </m:r>
                      </m:sub>
                    </m:sSub>
                    <m:r>
                      <a:rPr lang="en-US" altLang="zh-CN" dirty="0" smtClean="0">
                        <a:latin typeface="Cambria Math" panose="02040503050406030204" pitchFamily="18" charset="0"/>
                      </a:rPr>
                      <m:t> </m:t>
                    </m:r>
                    <m:r>
                      <a:rPr lang="en-US" altLang="zh-CN" dirty="0" smtClean="0">
                        <a:latin typeface="Cambria Math" panose="02040503050406030204" pitchFamily="18" charset="0"/>
                      </a:rPr>
                      <m:t>𝑝</m:t>
                    </m:r>
                    <m:r>
                      <a:rPr lang="en-US" altLang="zh-CN" dirty="0" smtClean="0">
                        <a:latin typeface="Cambria Math" panose="02040503050406030204" pitchFamily="18" charset="0"/>
                      </a:rPr>
                      <m:t>(</m:t>
                    </m:r>
                    <m:r>
                      <a:rPr lang="en-US" altLang="zh-CN" dirty="0" smtClean="0">
                        <a:latin typeface="Cambria Math" panose="02040503050406030204" pitchFamily="18" charset="0"/>
                      </a:rPr>
                      <m:t>𝑒</m:t>
                    </m:r>
                    <m:r>
                      <a:rPr lang="en-US" altLang="zh-CN" dirty="0" smtClean="0">
                        <a:latin typeface="Cambria Math" panose="02040503050406030204" pitchFamily="18" charset="0"/>
                      </a:rPr>
                      <m:t>|</m:t>
                    </m:r>
                    <m:r>
                      <a:rPr lang="en-US" altLang="zh-CN" dirty="0" smtClean="0">
                        <a:latin typeface="Cambria Math" panose="02040503050406030204" pitchFamily="18" charset="0"/>
                      </a:rPr>
                      <m:t>𝑓</m:t>
                    </m:r>
                    <m:r>
                      <a:rPr lang="en-US" altLang="zh-CN" dirty="0" smtClean="0">
                        <a:latin typeface="Cambria Math" panose="02040503050406030204" pitchFamily="18" charset="0"/>
                      </a:rPr>
                      <m:t>) = </m:t>
                    </m:r>
                    <m:sSub>
                      <m:sSubPr>
                        <m:ctrlPr>
                          <a:rPr lang="en-US" altLang="zh-CN" i="1" dirty="0" smtClean="0">
                            <a:latin typeface="Cambria Math" panose="02040503050406030204" pitchFamily="18" charset="0"/>
                          </a:rPr>
                        </m:ctrlPr>
                      </m:sSubPr>
                      <m:e>
                        <m:r>
                          <m:rPr>
                            <m:sty m:val="p"/>
                          </m:rPr>
                          <a:rPr lang="en-US" altLang="zh-CN" dirty="0" smtClean="0">
                            <a:latin typeface="Cambria Math" panose="02040503050406030204" pitchFamily="18" charset="0"/>
                          </a:rPr>
                          <m:t>argmax</m:t>
                        </m:r>
                      </m:e>
                      <m:sub>
                        <m:r>
                          <a:rPr lang="en-US" altLang="zh-CN" dirty="0" smtClean="0">
                            <a:latin typeface="Cambria Math" panose="02040503050406030204" pitchFamily="18" charset="0"/>
                          </a:rPr>
                          <m:t>𝑒</m:t>
                        </m:r>
                      </m:sub>
                    </m:sSub>
                    <m:r>
                      <a:rPr lang="en-US" altLang="zh-CN" dirty="0" smtClean="0">
                        <a:latin typeface="Cambria Math" panose="02040503050406030204" pitchFamily="18" charset="0"/>
                      </a:rPr>
                      <m:t> </m:t>
                    </m:r>
                    <m:r>
                      <a:rPr lang="en-US" altLang="zh-CN" dirty="0" smtClean="0">
                        <a:latin typeface="Cambria Math" panose="02040503050406030204" pitchFamily="18" charset="0"/>
                      </a:rPr>
                      <m:t>𝑝</m:t>
                    </m:r>
                    <m:r>
                      <a:rPr lang="en-US" altLang="zh-CN" dirty="0" smtClean="0">
                        <a:latin typeface="Cambria Math" panose="02040503050406030204" pitchFamily="18" charset="0"/>
                      </a:rPr>
                      <m:t>(</m:t>
                    </m:r>
                    <m:r>
                      <a:rPr lang="en-US" altLang="zh-CN" dirty="0" smtClean="0">
                        <a:latin typeface="Cambria Math" panose="02040503050406030204" pitchFamily="18" charset="0"/>
                      </a:rPr>
                      <m:t>𝑓</m:t>
                    </m:r>
                    <m:r>
                      <a:rPr lang="en-US" altLang="zh-CN" dirty="0" smtClean="0">
                        <a:latin typeface="Cambria Math" panose="02040503050406030204" pitchFamily="18" charset="0"/>
                      </a:rPr>
                      <m:t>|</m:t>
                    </m:r>
                    <m:r>
                      <a:rPr lang="en-US" altLang="zh-CN" dirty="0" smtClean="0">
                        <a:latin typeface="Cambria Math" panose="02040503050406030204" pitchFamily="18" charset="0"/>
                      </a:rPr>
                      <m:t>𝑒</m:t>
                    </m:r>
                    <m:r>
                      <a:rPr lang="en-US" altLang="zh-CN" dirty="0" smtClean="0">
                        <a:latin typeface="Cambria Math" panose="02040503050406030204" pitchFamily="18" charset="0"/>
                      </a:rPr>
                      <m:t>)</m:t>
                    </m:r>
                    <m:r>
                      <a:rPr lang="en-US" altLang="zh-CN" dirty="0" smtClean="0">
                        <a:latin typeface="Cambria Math" panose="02040503050406030204" pitchFamily="18" charset="0"/>
                      </a:rPr>
                      <m:t>𝑝</m:t>
                    </m:r>
                    <m:r>
                      <a:rPr lang="en-US" altLang="zh-CN" dirty="0" smtClean="0">
                        <a:latin typeface="Cambria Math" panose="02040503050406030204" pitchFamily="18" charset="0"/>
                      </a:rPr>
                      <m:t>(</m:t>
                    </m:r>
                    <m:r>
                      <a:rPr lang="en-US" altLang="zh-CN" dirty="0" smtClean="0">
                        <a:latin typeface="Cambria Math" panose="02040503050406030204" pitchFamily="18" charset="0"/>
                      </a:rPr>
                      <m:t>𝑒</m:t>
                    </m:r>
                    <m:r>
                      <a:rPr lang="en-US" altLang="zh-CN" dirty="0" smtClean="0">
                        <a:latin typeface="Cambria Math" panose="02040503050406030204" pitchFamily="18" charset="0"/>
                      </a:rPr>
                      <m:t>)</m:t>
                    </m:r>
                  </m:oMath>
                </a14:m>
                <a:endParaRPr lang="en-US" altLang="zh-CN" dirty="0"/>
              </a:p>
              <a:p>
                <a:pPr lvl="1"/>
                <a:r>
                  <a:rPr lang="en-US" altLang="zh-CN" dirty="0"/>
                  <a:t>p(</a:t>
                </a:r>
                <a:r>
                  <a:rPr lang="en-US" altLang="zh-CN" dirty="0" err="1"/>
                  <a:t>f|e</a:t>
                </a:r>
                <a:r>
                  <a:rPr lang="en-US" altLang="zh-CN" dirty="0"/>
                  <a:t>): </a:t>
                </a:r>
                <a:r>
                  <a:rPr lang="zh-CN" altLang="en-US" dirty="0"/>
                  <a:t>翻译模型</a:t>
                </a:r>
                <a:endParaRPr lang="en-US" altLang="zh-CN" dirty="0"/>
              </a:p>
              <a:p>
                <a:pPr lvl="1"/>
                <a:r>
                  <a:rPr lang="en-US" altLang="zh-CN" dirty="0"/>
                  <a:t>p(e) : </a:t>
                </a:r>
                <a:r>
                  <a:rPr lang="zh-CN" altLang="en-US" dirty="0"/>
                  <a:t>语言模型</a:t>
                </a:r>
              </a:p>
            </p:txBody>
          </p:sp>
        </mc:Choice>
        <mc:Fallback xmlns="">
          <p:sp>
            <p:nvSpPr>
              <p:cNvPr id="3" name="内容占位符 2"/>
              <p:cNvSpPr>
                <a:spLocks noGrp="1" noRot="1" noChangeAspect="1" noMove="1" noResize="1" noEditPoints="1" noAdjustHandles="1" noChangeArrowheads="1" noChangeShapeType="1" noTextEdit="1"/>
              </p:cNvSpPr>
              <p:nvPr>
                <p:ph sz="quarter" idx="1"/>
              </p:nvPr>
            </p:nvSpPr>
            <p:spPr>
              <a:blipFill>
                <a:blip r:embed="rId4"/>
                <a:stretch>
                  <a:fillRect l="-1037" t="-1728"/>
                </a:stretch>
              </a:blipFill>
            </p:spPr>
            <p:txBody>
              <a:bodyPr/>
              <a:lstStyle/>
              <a:p>
                <a:r>
                  <a:rPr lang="zh-CN" altLang="en-US">
                    <a:noFill/>
                  </a:rPr>
                  <a:t> </a:t>
                </a:r>
              </a:p>
            </p:txBody>
          </p:sp>
        </mc:Fallback>
      </mc:AlternateContent>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7110" y="4059064"/>
            <a:ext cx="9144000" cy="2097897"/>
          </a:xfrm>
          <a:prstGeom prst="rect">
            <a:avLst/>
          </a:prstGeom>
        </p:spPr>
      </p:pic>
    </p:spTree>
    <p:extLst>
      <p:ext uri="{BB962C8B-B14F-4D97-AF65-F5344CB8AC3E}">
        <p14:creationId xmlns:p14="http://schemas.microsoft.com/office/powerpoint/2010/main" val="18705227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基于序列到序列的机器翻译</a:t>
            </a:r>
            <a:endParaRPr lang="zh-CN" altLang="en-US" dirty="0"/>
          </a:p>
        </p:txBody>
      </p:sp>
      <p:sp>
        <p:nvSpPr>
          <p:cNvPr id="3" name="内容占位符 2"/>
          <p:cNvSpPr>
            <a:spLocks noGrp="1"/>
          </p:cNvSpPr>
          <p:nvPr>
            <p:ph idx="1"/>
          </p:nvPr>
        </p:nvSpPr>
        <p:spPr/>
        <p:txBody>
          <a:bodyPr/>
          <a:lstStyle/>
          <a:p>
            <a:r>
              <a:rPr lang="zh-CN" altLang="en-US"/>
              <a:t>一个</a:t>
            </a:r>
            <a:r>
              <a:rPr lang="en-US" altLang="zh-CN"/>
              <a:t>RNN</a:t>
            </a:r>
            <a:r>
              <a:rPr lang="zh-CN" altLang="en-US"/>
              <a:t>用来编码</a:t>
            </a:r>
            <a:endParaRPr lang="en-US" altLang="zh-CN"/>
          </a:p>
          <a:p>
            <a:r>
              <a:rPr lang="zh-CN" altLang="en-US"/>
              <a:t>另一个</a:t>
            </a:r>
            <a:r>
              <a:rPr lang="en-US" altLang="zh-CN"/>
              <a:t>RNN</a:t>
            </a:r>
            <a:r>
              <a:rPr lang="zh-CN" altLang="en-US"/>
              <a:t>用来解码</a:t>
            </a:r>
            <a:endParaRPr lang="zh-CN" altLang="en-US" dirty="0"/>
          </a:p>
        </p:txBody>
      </p:sp>
      <p:pic>
        <p:nvPicPr>
          <p:cNvPr id="5" name="图片 4"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3680" y="2594102"/>
            <a:ext cx="6744641" cy="3639058"/>
          </a:xfrm>
          <a:prstGeom prst="rect">
            <a:avLst/>
          </a:prstGeom>
        </p:spPr>
      </p:pic>
    </p:spTree>
    <p:extLst>
      <p:ext uri="{BB962C8B-B14F-4D97-AF65-F5344CB8AC3E}">
        <p14:creationId xmlns:p14="http://schemas.microsoft.com/office/powerpoint/2010/main" val="24363551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看图说话</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0440" y="1652302"/>
            <a:ext cx="9631119" cy="4086795"/>
          </a:xfrm>
        </p:spPr>
      </p:pic>
    </p:spTree>
    <p:extLst>
      <p:ext uri="{BB962C8B-B14F-4D97-AF65-F5344CB8AC3E}">
        <p14:creationId xmlns:p14="http://schemas.microsoft.com/office/powerpoint/2010/main" val="28991756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看图说话</a:t>
            </a:r>
            <a:endParaRPr lang="zh-CN" altLang="en-US" dirty="0"/>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716" y="990600"/>
            <a:ext cx="8172568" cy="5410200"/>
          </a:xfrm>
        </p:spPr>
      </p:pic>
    </p:spTree>
    <p:extLst>
      <p:ext uri="{BB962C8B-B14F-4D97-AF65-F5344CB8AC3E}">
        <p14:creationId xmlns:p14="http://schemas.microsoft.com/office/powerpoint/2010/main" val="32883029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86741" y="1690690"/>
            <a:ext cx="2246962" cy="461665"/>
          </a:xfrm>
          <a:prstGeom prst="rect">
            <a:avLst/>
          </a:prstGeom>
        </p:spPr>
        <p:txBody>
          <a:bodyPr wrap="none">
            <a:spAutoFit/>
          </a:bodyPr>
          <a:lstStyle/>
          <a:p>
            <a:r>
              <a:rPr lang="en-HK" altLang="zh-CN" sz="1350" dirty="0"/>
              <a:t> </a:t>
            </a:r>
            <a:r>
              <a:rPr lang="en-HK" altLang="zh-CN" sz="2400" dirty="0">
                <a:hlinkClick r:id="rId2"/>
              </a:rPr>
              <a:t>Demo Website</a:t>
            </a:r>
            <a:endParaRPr lang="zh-CN" altLang="en-US" sz="2400" dirty="0"/>
          </a:p>
        </p:txBody>
      </p:sp>
      <p:pic>
        <p:nvPicPr>
          <p:cNvPr id="2050" name="Picture 2" descr="Visual Q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7042" y="3631288"/>
            <a:ext cx="6724411" cy="2448236"/>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2386742" y="2152355"/>
            <a:ext cx="7200319" cy="1200329"/>
          </a:xfrm>
          <a:prstGeom prst="rect">
            <a:avLst/>
          </a:prstGeom>
          <a:noFill/>
        </p:spPr>
        <p:txBody>
          <a:bodyPr wrap="square" rtlCol="0">
            <a:spAutoFit/>
          </a:bodyPr>
          <a:lstStyle/>
          <a:p>
            <a:r>
              <a:rPr lang="en-US" altLang="zh-CN" sz="2400" dirty="0">
                <a:solidFill>
                  <a:srgbClr val="0070C0"/>
                </a:solidFill>
              </a:rPr>
              <a:t>VQA: Given an image and a natural language question about the image, the task is to provide an accurate natural language answer</a:t>
            </a:r>
            <a:endParaRPr lang="zh-CN" altLang="en-US" sz="2400" dirty="0">
              <a:solidFill>
                <a:srgbClr val="0070C0"/>
              </a:solidFill>
            </a:endParaRPr>
          </a:p>
        </p:txBody>
      </p:sp>
      <p:sp>
        <p:nvSpPr>
          <p:cNvPr id="5" name="标题 4"/>
          <p:cNvSpPr>
            <a:spLocks noGrp="1"/>
          </p:cNvSpPr>
          <p:nvPr>
            <p:ph type="title"/>
          </p:nvPr>
        </p:nvSpPr>
        <p:spPr/>
        <p:txBody>
          <a:bodyPr/>
          <a:lstStyle/>
          <a:p>
            <a:r>
              <a:rPr lang="en-HK" altLang="zh-CN"/>
              <a:t>Visual Question Answering (VQA)</a:t>
            </a:r>
            <a:endParaRPr lang="zh-CN" altLang="en-US" dirty="0"/>
          </a:p>
        </p:txBody>
      </p:sp>
      <p:sp>
        <p:nvSpPr>
          <p:cNvPr id="2" name="文本框 1"/>
          <p:cNvSpPr txBox="1"/>
          <p:nvPr/>
        </p:nvSpPr>
        <p:spPr>
          <a:xfrm>
            <a:off x="6629400" y="5715001"/>
            <a:ext cx="3301590" cy="276999"/>
          </a:xfrm>
          <a:prstGeom prst="rect">
            <a:avLst/>
          </a:prstGeom>
          <a:noFill/>
        </p:spPr>
        <p:txBody>
          <a:bodyPr wrap="square" rtlCol="0">
            <a:spAutoFit/>
          </a:bodyPr>
          <a:lstStyle/>
          <a:p>
            <a:r>
              <a:rPr lang="en-US" altLang="zh-CN" sz="1200" dirty="0"/>
              <a:t>Picture from (</a:t>
            </a:r>
            <a:r>
              <a:rPr lang="en-US" altLang="zh-CN" sz="1200" dirty="0" err="1"/>
              <a:t>Antol</a:t>
            </a:r>
            <a:r>
              <a:rPr lang="en-US" altLang="zh-CN" sz="1200" dirty="0"/>
              <a:t> et al., 2015)</a:t>
            </a:r>
            <a:endParaRPr lang="zh-CN" altLang="en-US" sz="1200" dirty="0"/>
          </a:p>
        </p:txBody>
      </p:sp>
    </p:spTree>
    <p:extLst>
      <p:ext uri="{BB962C8B-B14F-4D97-AF65-F5344CB8AC3E}">
        <p14:creationId xmlns:p14="http://schemas.microsoft.com/office/powerpoint/2010/main" val="412003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图灵机</a:t>
            </a:r>
            <a:endParaRPr lang="en-US" altLang="zh-CN" dirty="0"/>
          </a:p>
        </p:txBody>
      </p:sp>
      <p:sp>
        <p:nvSpPr>
          <p:cNvPr id="4" name="Content Placeholder 3"/>
          <p:cNvSpPr>
            <a:spLocks noGrp="1"/>
          </p:cNvSpPr>
          <p:nvPr>
            <p:ph idx="1"/>
          </p:nvPr>
        </p:nvSpPr>
        <p:spPr/>
        <p:txBody>
          <a:bodyPr/>
          <a:lstStyle/>
          <a:p>
            <a:r>
              <a:rPr lang="zh-CN" altLang="en-US"/>
              <a:t>一种抽象数学模型，可以用来模拟任何可计算问题。</a:t>
            </a:r>
            <a:endParaRPr lang="en-US" altLang="zh-CN" dirty="0"/>
          </a:p>
        </p:txBody>
      </p:sp>
      <p:pic>
        <p:nvPicPr>
          <p:cNvPr id="6" name="图片 5">
            <a:extLst>
              <a:ext uri="{FF2B5EF4-FFF2-40B4-BE49-F238E27FC236}">
                <a16:creationId xmlns:a16="http://schemas.microsoft.com/office/drawing/2014/main" id="{0FC3A3D7-156B-4589-9400-E74C17D8775C}"/>
              </a:ext>
            </a:extLst>
          </p:cNvPr>
          <p:cNvPicPr>
            <a:picLocks noChangeAspect="1"/>
          </p:cNvPicPr>
          <p:nvPr/>
        </p:nvPicPr>
        <p:blipFill>
          <a:blip r:embed="rId2"/>
          <a:stretch>
            <a:fillRect/>
          </a:stretch>
        </p:blipFill>
        <p:spPr>
          <a:xfrm>
            <a:off x="3810000" y="2667000"/>
            <a:ext cx="4114800" cy="1598417"/>
          </a:xfrm>
          <a:prstGeom prst="rect">
            <a:avLst/>
          </a:prstGeom>
        </p:spPr>
      </p:pic>
    </p:spTree>
    <p:extLst>
      <p:ext uri="{BB962C8B-B14F-4D97-AF65-F5344CB8AC3E}">
        <p14:creationId xmlns:p14="http://schemas.microsoft.com/office/powerpoint/2010/main" val="794753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写字</a:t>
            </a:r>
            <a:endParaRPr lang="zh-CN" altLang="en-US" dirty="0"/>
          </a:p>
        </p:txBody>
      </p:sp>
      <p:sp>
        <p:nvSpPr>
          <p:cNvPr id="3" name="内容占位符 2"/>
          <p:cNvSpPr>
            <a:spLocks noGrp="1"/>
          </p:cNvSpPr>
          <p:nvPr>
            <p:ph idx="1"/>
          </p:nvPr>
        </p:nvSpPr>
        <p:spPr/>
        <p:txBody>
          <a:bodyPr/>
          <a:lstStyle/>
          <a:p>
            <a:pPr lvl="1"/>
            <a:r>
              <a:rPr lang="zh-CN" altLang="en-US"/>
              <a:t>把一个字母的书写轨迹看作是一连串的点。一个字母的“写法”其实是每一个点相对于前一个点的偏移量，记为</a:t>
            </a:r>
            <a:r>
              <a:rPr lang="en-US" altLang="zh-CN"/>
              <a:t>(offset x, offset y)</a:t>
            </a:r>
            <a:r>
              <a:rPr lang="zh-CN" altLang="en-US"/>
              <a:t>。再增加一维取值为</a:t>
            </a:r>
            <a:r>
              <a:rPr lang="en-US" altLang="zh-CN"/>
              <a:t>0</a:t>
            </a:r>
            <a:r>
              <a:rPr lang="zh-CN" altLang="en-US"/>
              <a:t>或</a:t>
            </a:r>
            <a:r>
              <a:rPr lang="en-US" altLang="zh-CN"/>
              <a:t>1</a:t>
            </a:r>
            <a:r>
              <a:rPr lang="zh-CN" altLang="en-US"/>
              <a:t>来记录是否应该“提笔”。</a:t>
            </a:r>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895600"/>
            <a:ext cx="9144000" cy="3337560"/>
          </a:xfrm>
          <a:prstGeom prst="rect">
            <a:avLst/>
          </a:prstGeom>
        </p:spPr>
      </p:pic>
    </p:spTree>
    <p:extLst>
      <p:ext uri="{BB962C8B-B14F-4D97-AF65-F5344CB8AC3E}">
        <p14:creationId xmlns:p14="http://schemas.microsoft.com/office/powerpoint/2010/main" val="29557801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FD25C1-1A95-492A-AC8A-4FEF473D7ACC}"/>
              </a:ext>
            </a:extLst>
          </p:cNvPr>
          <p:cNvSpPr>
            <a:spLocks noGrp="1"/>
          </p:cNvSpPr>
          <p:nvPr>
            <p:ph type="title"/>
          </p:nvPr>
        </p:nvSpPr>
        <p:spPr/>
        <p:txBody>
          <a:bodyPr/>
          <a:lstStyle/>
          <a:p>
            <a:r>
              <a:rPr lang="zh-CN" altLang="en-US"/>
              <a:t>对话系统</a:t>
            </a:r>
            <a:endParaRPr lang="zh-CN" altLang="en-US" dirty="0"/>
          </a:p>
        </p:txBody>
      </p:sp>
      <p:pic>
        <p:nvPicPr>
          <p:cNvPr id="4098" name="Picture 2" descr="Image result for rnn dialogue">
            <a:extLst>
              <a:ext uri="{FF2B5EF4-FFF2-40B4-BE49-F238E27FC236}">
                <a16:creationId xmlns:a16="http://schemas.microsoft.com/office/drawing/2014/main" id="{B4EEB737-0F1C-4F08-AE61-CFACC93D17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447801"/>
            <a:ext cx="8610600" cy="484346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a:extLst>
              <a:ext uri="{FF2B5EF4-FFF2-40B4-BE49-F238E27FC236}">
                <a16:creationId xmlns:a16="http://schemas.microsoft.com/office/drawing/2014/main" id="{7633ABEA-06E7-4234-8ED8-87004F4365E5}"/>
              </a:ext>
            </a:extLst>
          </p:cNvPr>
          <p:cNvSpPr/>
          <p:nvPr/>
        </p:nvSpPr>
        <p:spPr>
          <a:xfrm>
            <a:off x="6477001" y="1263135"/>
            <a:ext cx="3070071" cy="307777"/>
          </a:xfrm>
          <a:prstGeom prst="rect">
            <a:avLst/>
          </a:prstGeom>
        </p:spPr>
        <p:txBody>
          <a:bodyPr wrap="none">
            <a:spAutoFit/>
          </a:bodyPr>
          <a:lstStyle/>
          <a:p>
            <a:r>
              <a:rPr lang="en-US" altLang="zh-CN" sz="1400" dirty="0">
                <a:hlinkClick r:id="rId3"/>
              </a:rPr>
              <a:t>https://github.com/lukalabs/cakechat</a:t>
            </a:r>
            <a:endParaRPr lang="zh-CN" altLang="en-US" sz="1400" dirty="0"/>
          </a:p>
        </p:txBody>
      </p:sp>
    </p:spTree>
    <p:extLst>
      <p:ext uri="{BB962C8B-B14F-4D97-AF65-F5344CB8AC3E}">
        <p14:creationId xmlns:p14="http://schemas.microsoft.com/office/powerpoint/2010/main" val="42030457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F8A87F-5A86-4C54-BE91-38B1BAC2A965}"/>
              </a:ext>
            </a:extLst>
          </p:cNvPr>
          <p:cNvSpPr>
            <a:spLocks noGrp="1"/>
          </p:cNvSpPr>
          <p:nvPr>
            <p:ph type="title"/>
          </p:nvPr>
        </p:nvSpPr>
        <p:spPr/>
        <p:txBody>
          <a:bodyPr/>
          <a:lstStyle/>
          <a:p>
            <a:r>
              <a:rPr lang="zh-CN" altLang="en-US"/>
              <a:t>循环神经网络总结</a:t>
            </a:r>
            <a:endParaRPr lang="zh-CN" altLang="en-US" dirty="0"/>
          </a:p>
        </p:txBody>
      </p:sp>
      <p:sp>
        <p:nvSpPr>
          <p:cNvPr id="3" name="内容占位符 2">
            <a:extLst>
              <a:ext uri="{FF2B5EF4-FFF2-40B4-BE49-F238E27FC236}">
                <a16:creationId xmlns:a16="http://schemas.microsoft.com/office/drawing/2014/main" id="{754214AB-0C33-4CEE-9F7F-0D9FDE86A4BF}"/>
              </a:ext>
            </a:extLst>
          </p:cNvPr>
          <p:cNvSpPr>
            <a:spLocks noGrp="1"/>
          </p:cNvSpPr>
          <p:nvPr>
            <p:ph idx="1"/>
          </p:nvPr>
        </p:nvSpPr>
        <p:spPr/>
        <p:txBody>
          <a:bodyPr/>
          <a:lstStyle/>
          <a:p>
            <a:r>
              <a:rPr lang="zh-CN" altLang="en-US"/>
              <a:t>优点：</a:t>
            </a:r>
            <a:endParaRPr lang="en-US" altLang="zh-CN"/>
          </a:p>
          <a:p>
            <a:pPr lvl="1"/>
            <a:r>
              <a:rPr lang="zh-CN" altLang="en-US"/>
              <a:t>引入记忆</a:t>
            </a:r>
            <a:endParaRPr lang="en-US" altLang="zh-CN"/>
          </a:p>
          <a:p>
            <a:pPr lvl="1"/>
            <a:r>
              <a:rPr lang="zh-CN" altLang="en-US"/>
              <a:t>图灵完备</a:t>
            </a:r>
            <a:endParaRPr lang="en-US" altLang="zh-CN"/>
          </a:p>
          <a:p>
            <a:r>
              <a:rPr lang="zh-CN" altLang="en-US"/>
              <a:t>缺点：</a:t>
            </a:r>
            <a:endParaRPr lang="en-US" altLang="zh-CN"/>
          </a:p>
          <a:p>
            <a:pPr lvl="1"/>
            <a:r>
              <a:rPr lang="zh-CN" altLang="en-US"/>
              <a:t>长程依赖问题</a:t>
            </a:r>
            <a:endParaRPr lang="en-US" altLang="zh-CN"/>
          </a:p>
          <a:p>
            <a:pPr lvl="1"/>
            <a:r>
              <a:rPr lang="zh-CN" altLang="en-US"/>
              <a:t>记忆容量问题</a:t>
            </a:r>
            <a:endParaRPr lang="en-US" altLang="zh-CN"/>
          </a:p>
          <a:p>
            <a:pPr lvl="1"/>
            <a:r>
              <a:rPr lang="zh-CN" altLang="en-US"/>
              <a:t>并行能力</a:t>
            </a:r>
            <a:endParaRPr lang="en-US" altLang="zh-CN"/>
          </a:p>
          <a:p>
            <a:pPr lvl="1"/>
            <a:endParaRPr lang="zh-CN" altLang="en-US" dirty="0"/>
          </a:p>
        </p:txBody>
      </p:sp>
    </p:spTree>
    <p:extLst>
      <p:ext uri="{BB962C8B-B14F-4D97-AF65-F5344CB8AC3E}">
        <p14:creationId xmlns:p14="http://schemas.microsoft.com/office/powerpoint/2010/main" val="9230287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A02308-04B4-4238-94AA-7AC39BA77113}"/>
              </a:ext>
            </a:extLst>
          </p:cNvPr>
          <p:cNvSpPr>
            <a:spLocks noGrp="1"/>
          </p:cNvSpPr>
          <p:nvPr>
            <p:ph type="title"/>
          </p:nvPr>
        </p:nvSpPr>
        <p:spPr/>
        <p:txBody>
          <a:bodyPr/>
          <a:lstStyle/>
          <a:p>
            <a:r>
              <a:rPr lang="zh-CN" altLang="en-US"/>
              <a:t>课后作业</a:t>
            </a:r>
            <a:endParaRPr lang="zh-CN" altLang="en-US" dirty="0"/>
          </a:p>
        </p:txBody>
      </p:sp>
      <p:sp>
        <p:nvSpPr>
          <p:cNvPr id="3" name="内容占位符 2">
            <a:extLst>
              <a:ext uri="{FF2B5EF4-FFF2-40B4-BE49-F238E27FC236}">
                <a16:creationId xmlns:a16="http://schemas.microsoft.com/office/drawing/2014/main" id="{1AC362F3-6129-4D62-9A68-15512118EEDC}"/>
              </a:ext>
            </a:extLst>
          </p:cNvPr>
          <p:cNvSpPr>
            <a:spLocks noGrp="1"/>
          </p:cNvSpPr>
          <p:nvPr>
            <p:ph idx="1"/>
          </p:nvPr>
        </p:nvSpPr>
        <p:spPr/>
        <p:txBody>
          <a:bodyPr/>
          <a:lstStyle/>
          <a:p>
            <a:r>
              <a:rPr lang="zh-CN" altLang="en-US" dirty="0"/>
              <a:t>编程练习</a:t>
            </a:r>
            <a:endParaRPr lang="en-US" altLang="zh-CN" dirty="0"/>
          </a:p>
          <a:p>
            <a:pPr lvl="1"/>
            <a:r>
              <a:rPr lang="en-US" altLang="zh-CN" dirty="0">
                <a:hlinkClick r:id="rId2"/>
              </a:rPr>
              <a:t>https://github.com/nndl/exercise/</a:t>
            </a:r>
            <a:endParaRPr lang="en-US" altLang="zh-CN" dirty="0"/>
          </a:p>
          <a:p>
            <a:pPr lvl="1"/>
            <a:r>
              <a:rPr lang="en-US" altLang="zh-CN" dirty="0">
                <a:hlinkClick r:id="rId3" tooltip="chap6_RNN"/>
              </a:rPr>
              <a:t>chap6_RNN</a:t>
            </a:r>
            <a:endParaRPr lang="en-US" altLang="zh-CN" dirty="0"/>
          </a:p>
          <a:p>
            <a:pPr lvl="1"/>
            <a:r>
              <a:rPr lang="en-US" altLang="zh-CN" dirty="0"/>
              <a:t>1</a:t>
            </a:r>
            <a:r>
              <a:rPr lang="zh-CN" altLang="en-US" dirty="0"/>
              <a:t>）利用循环神经网络来生成唐诗</a:t>
            </a:r>
            <a:endParaRPr lang="en-US" altLang="zh-CN" dirty="0"/>
          </a:p>
          <a:p>
            <a:pPr lvl="1"/>
            <a:r>
              <a:rPr lang="en-US" altLang="zh-CN" dirty="0"/>
              <a:t>2</a:t>
            </a:r>
            <a:r>
              <a:rPr lang="zh-CN" altLang="en-US" dirty="0"/>
              <a:t>）利用循环神经网络来进行加法运算</a:t>
            </a:r>
            <a:endParaRPr lang="en-US" altLang="zh-CN" dirty="0"/>
          </a:p>
        </p:txBody>
      </p:sp>
    </p:spTree>
    <p:extLst>
      <p:ext uri="{BB962C8B-B14F-4D97-AF65-F5344CB8AC3E}">
        <p14:creationId xmlns:p14="http://schemas.microsoft.com/office/powerpoint/2010/main" val="18370072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374ABAA1-02F8-440C-A75E-67475113B3E3}"/>
              </a:ext>
            </a:extLst>
          </p:cNvPr>
          <p:cNvSpPr/>
          <p:nvPr/>
        </p:nvSpPr>
        <p:spPr>
          <a:xfrm>
            <a:off x="4724400" y="3810000"/>
            <a:ext cx="2547492" cy="400110"/>
          </a:xfrm>
          <a:prstGeom prst="rect">
            <a:avLst/>
          </a:prstGeom>
        </p:spPr>
        <p:txBody>
          <a:bodyPr wrap="none">
            <a:spAutoFit/>
          </a:bodyPr>
          <a:lstStyle/>
          <a:p>
            <a:pPr lvl="0">
              <a:defRPr/>
            </a:pPr>
            <a:r>
              <a:rPr lang="zh-CN" altLang="en-US" sz="2000" dirty="0">
                <a:hlinkClick r:id="rId2"/>
              </a:rPr>
              <a:t>https://nndl.github.io/</a:t>
            </a:r>
            <a:endParaRPr lang="zh-CN" altLang="en-US" sz="2000" dirty="0"/>
          </a:p>
        </p:txBody>
      </p:sp>
      <p:sp>
        <p:nvSpPr>
          <p:cNvPr id="6" name="矩形 5">
            <a:extLst>
              <a:ext uri="{FF2B5EF4-FFF2-40B4-BE49-F238E27FC236}">
                <a16:creationId xmlns:a16="http://schemas.microsoft.com/office/drawing/2014/main" id="{68B94DDE-8BC4-4086-8079-37E0714E4C9F}"/>
              </a:ext>
            </a:extLst>
          </p:cNvPr>
          <p:cNvSpPr/>
          <p:nvPr/>
        </p:nvSpPr>
        <p:spPr>
          <a:xfrm>
            <a:off x="5181600" y="2844225"/>
            <a:ext cx="1338828" cy="646331"/>
          </a:xfrm>
          <a:prstGeom prst="rect">
            <a:avLst/>
          </a:prstGeom>
        </p:spPr>
        <p:txBody>
          <a:bodyPr wrap="none">
            <a:spAutoFit/>
          </a:bodyPr>
          <a:lstStyle/>
          <a:p>
            <a:r>
              <a:rPr lang="zh-CN" altLang="en-US" sz="3600" dirty="0">
                <a:latin typeface="华文楷体" panose="02010600040101010101" pitchFamily="2" charset="-122"/>
                <a:ea typeface="华文楷体" panose="02010600040101010101" pitchFamily="2" charset="-122"/>
              </a:rPr>
              <a:t>谢  谢</a:t>
            </a:r>
            <a:endParaRPr lang="en-US" altLang="zh-CN" sz="36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784997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a:t>可计算问题</a:t>
            </a:r>
            <a:endParaRPr lang="zh-CN" altLang="en-US" dirty="0"/>
          </a:p>
        </p:txBody>
      </p:sp>
      <mc:AlternateContent xmlns:mc="http://schemas.openxmlformats.org/markup-compatibility/2006" xmlns:a14="http://schemas.microsoft.com/office/drawing/2010/main">
        <mc:Choice Requires="a14">
          <p:graphicFrame>
            <p:nvGraphicFramePr>
              <p:cNvPr id="11" name="图示 10"/>
              <p:cNvGraphicFramePr/>
              <p:nvPr>
                <p:extLst>
                  <p:ext uri="{D42A27DB-BD31-4B8C-83A1-F6EECF244321}">
                    <p14:modId xmlns:p14="http://schemas.microsoft.com/office/powerpoint/2010/main" val="2970197594"/>
                  </p:ext>
                </p:extLst>
              </p:nvPr>
            </p:nvGraphicFramePr>
            <p:xfrm>
              <a:off x="2971800" y="1981200"/>
              <a:ext cx="4863193" cy="2049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Choice>
        <mc:Fallback xmlns="">
          <p:graphicFrame>
            <p:nvGraphicFramePr>
              <p:cNvPr id="11" name="图示 10"/>
              <p:cNvGraphicFramePr/>
              <p:nvPr>
                <p:extLst>
                  <p:ext uri="{D42A27DB-BD31-4B8C-83A1-F6EECF244321}">
                    <p14:modId xmlns:p14="http://schemas.microsoft.com/office/powerpoint/2010/main" val="2970197594"/>
                  </p:ext>
                </p:extLst>
              </p:nvPr>
            </p:nvGraphicFramePr>
            <p:xfrm>
              <a:off x="2971800" y="1981200"/>
              <a:ext cx="4863193" cy="2049750"/>
            </p:xfrm>
            <a:graphic>
              <a:graphicData uri="http://schemas.openxmlformats.org/drawingml/2006/diagram">
                <dgm:relIds xmlns:dgm="http://schemas.openxmlformats.org/drawingml/2006/diagram" xmlns:r="http://schemas.openxmlformats.org/officeDocument/2006/relationships" r:dm="rId11" r:lo="rId12" r:qs="rId13" r:cs="rId9"/>
              </a:graphicData>
            </a:graphic>
          </p:graphicFrame>
        </mc:Fallback>
      </mc:AlternateContent>
      <p:sp>
        <p:nvSpPr>
          <p:cNvPr id="12" name="矩形 11"/>
          <p:cNvSpPr/>
          <p:nvPr/>
        </p:nvSpPr>
        <p:spPr>
          <a:xfrm>
            <a:off x="8229599" y="2209800"/>
            <a:ext cx="1107996" cy="369332"/>
          </a:xfrm>
          <a:prstGeom prst="rect">
            <a:avLst/>
          </a:prstGeom>
        </p:spPr>
        <p:txBody>
          <a:bodyPr wrap="none">
            <a:spAutoFit/>
          </a:bodyPr>
          <a:lstStyle/>
          <a:p>
            <a:r>
              <a:rPr lang="zh-CN" altLang="en-US" dirty="0"/>
              <a:t>前馈网络</a:t>
            </a:r>
          </a:p>
        </p:txBody>
      </p:sp>
      <p:sp>
        <p:nvSpPr>
          <p:cNvPr id="13" name="右大括号 12"/>
          <p:cNvSpPr/>
          <p:nvPr/>
        </p:nvSpPr>
        <p:spPr>
          <a:xfrm>
            <a:off x="7086599" y="3002280"/>
            <a:ext cx="304800" cy="8077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文本框 13"/>
          <p:cNvSpPr txBox="1"/>
          <p:nvPr/>
        </p:nvSpPr>
        <p:spPr>
          <a:xfrm>
            <a:off x="7522086" y="3221474"/>
            <a:ext cx="1569660" cy="369332"/>
          </a:xfrm>
          <a:prstGeom prst="rect">
            <a:avLst/>
          </a:prstGeom>
          <a:noFill/>
        </p:spPr>
        <p:txBody>
          <a:bodyPr wrap="none" rtlCol="0">
            <a:spAutoFit/>
          </a:bodyPr>
          <a:lstStyle/>
          <a:p>
            <a:r>
              <a:rPr lang="zh-CN" altLang="en-US" dirty="0">
                <a:solidFill>
                  <a:srgbClr val="FF0000"/>
                </a:solidFill>
              </a:rPr>
              <a:t>需要记忆能力</a:t>
            </a:r>
          </a:p>
        </p:txBody>
      </p:sp>
      <p:sp>
        <p:nvSpPr>
          <p:cNvPr id="2" name="矩形 1">
            <a:extLst>
              <a:ext uri="{FF2B5EF4-FFF2-40B4-BE49-F238E27FC236}">
                <a16:creationId xmlns:a16="http://schemas.microsoft.com/office/drawing/2014/main" id="{8822F6A9-C7DF-4B6E-86F6-B8F90BF25F94}"/>
              </a:ext>
            </a:extLst>
          </p:cNvPr>
          <p:cNvSpPr/>
          <p:nvPr/>
        </p:nvSpPr>
        <p:spPr>
          <a:xfrm>
            <a:off x="7772400" y="2579133"/>
            <a:ext cx="1723549" cy="307777"/>
          </a:xfrm>
          <a:prstGeom prst="rect">
            <a:avLst/>
          </a:prstGeom>
        </p:spPr>
        <p:txBody>
          <a:bodyPr wrap="none">
            <a:spAutoFit/>
          </a:bodyPr>
          <a:lstStyle/>
          <a:p>
            <a:pPr lvl="1"/>
            <a:r>
              <a:rPr lang="zh-CN" altLang="en-US" sz="1400" dirty="0">
                <a:solidFill>
                  <a:srgbClr val="FF0000"/>
                </a:solidFill>
              </a:rPr>
              <a:t>通用近似定理</a:t>
            </a:r>
          </a:p>
        </p:txBody>
      </p:sp>
      <p:sp>
        <p:nvSpPr>
          <p:cNvPr id="3" name="矩形 2">
            <a:extLst>
              <a:ext uri="{FF2B5EF4-FFF2-40B4-BE49-F238E27FC236}">
                <a16:creationId xmlns:a16="http://schemas.microsoft.com/office/drawing/2014/main" id="{8491F669-2BD8-48D8-99E0-FA539AAC7AE4}"/>
              </a:ext>
            </a:extLst>
          </p:cNvPr>
          <p:cNvSpPr/>
          <p:nvPr/>
        </p:nvSpPr>
        <p:spPr>
          <a:xfrm>
            <a:off x="4169399" y="4572000"/>
            <a:ext cx="2954655" cy="369332"/>
          </a:xfrm>
          <a:prstGeom prst="rect">
            <a:avLst/>
          </a:prstGeom>
        </p:spPr>
        <p:txBody>
          <a:bodyPr wrap="none">
            <a:spAutoFit/>
          </a:bodyPr>
          <a:lstStyle/>
          <a:p>
            <a:r>
              <a:rPr lang="zh-CN" altLang="en-US" dirty="0">
                <a:solidFill>
                  <a:srgbClr val="FF0000"/>
                </a:solidFill>
              </a:rPr>
              <a:t>如何给网络增加记忆能力？</a:t>
            </a:r>
          </a:p>
        </p:txBody>
      </p:sp>
    </p:spTree>
    <p:custDataLst>
      <p:tags r:id="rId1"/>
    </p:custDataLst>
    <p:extLst>
      <p:ext uri="{BB962C8B-B14F-4D97-AF65-F5344CB8AC3E}">
        <p14:creationId xmlns:p14="http://schemas.microsoft.com/office/powerpoint/2010/main" val="75713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a:t>延时神经网络（</a:t>
            </a:r>
            <a:r>
              <a:rPr lang="en-US" altLang="zh-CN" dirty="0"/>
              <a:t>Time Delay Neural Network</a:t>
            </a:r>
            <a:r>
              <a:rPr lang="zh-CN" altLang="en-US" dirty="0"/>
              <a:t>，</a:t>
            </a:r>
            <a:r>
              <a:rPr lang="en-US" altLang="zh-CN" dirty="0"/>
              <a:t>TDNN</a:t>
            </a:r>
            <a:r>
              <a:rPr lang="zh-CN" altLang="en-US" dirty="0"/>
              <a:t>）</a:t>
            </a:r>
            <a:endParaRPr lang="en-US" altLang="zh-CN" dirty="0"/>
          </a:p>
          <a:p>
            <a:pPr lvl="1"/>
            <a:r>
              <a:rPr lang="zh-CN" altLang="en-US" dirty="0"/>
              <a:t>建立一个额外的延时单元，用来存储网络的历史信息（可以包括输入、输出、隐状态等）</a:t>
            </a:r>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r>
              <a:rPr lang="zh-CN" altLang="en-US" dirty="0"/>
              <a:t>这样，前馈网络就具有了短期记忆的能力。</a:t>
            </a:r>
          </a:p>
        </p:txBody>
      </p:sp>
      <p:sp>
        <p:nvSpPr>
          <p:cNvPr id="2" name="标题 1"/>
          <p:cNvSpPr>
            <a:spLocks noGrp="1"/>
          </p:cNvSpPr>
          <p:nvPr>
            <p:ph type="title"/>
          </p:nvPr>
        </p:nvSpPr>
        <p:spPr/>
        <p:txBody>
          <a:bodyPr/>
          <a:lstStyle/>
          <a:p>
            <a:r>
              <a:rPr lang="zh-CN" altLang="en-US"/>
              <a:t>如何给网络增加记忆能力？</a:t>
            </a:r>
            <a:endParaRPr lang="zh-CN" altLang="en-US" dirty="0"/>
          </a:p>
        </p:txBody>
      </p:sp>
      <p:pic>
        <p:nvPicPr>
          <p:cNvPr id="8" name="图片 7">
            <a:extLst>
              <a:ext uri="{FF2B5EF4-FFF2-40B4-BE49-F238E27FC236}">
                <a16:creationId xmlns:a16="http://schemas.microsoft.com/office/drawing/2014/main" id="{0C72F738-B6AF-46CC-A33B-D90DDAC9F781}"/>
              </a:ext>
            </a:extLst>
          </p:cNvPr>
          <p:cNvPicPr>
            <a:picLocks noChangeAspect="1"/>
          </p:cNvPicPr>
          <p:nvPr/>
        </p:nvPicPr>
        <p:blipFill>
          <a:blip r:embed="rId3"/>
          <a:stretch>
            <a:fillRect/>
          </a:stretch>
        </p:blipFill>
        <p:spPr>
          <a:xfrm>
            <a:off x="1371600" y="3733800"/>
            <a:ext cx="3597823" cy="576958"/>
          </a:xfrm>
          <a:prstGeom prst="rect">
            <a:avLst/>
          </a:prstGeom>
        </p:spPr>
      </p:pic>
      <p:pic>
        <p:nvPicPr>
          <p:cNvPr id="9" name="Picture 2" descr="Image result for Time Delay Neural Networkï¼TDNN">
            <a:extLst>
              <a:ext uri="{FF2B5EF4-FFF2-40B4-BE49-F238E27FC236}">
                <a16:creationId xmlns:a16="http://schemas.microsoft.com/office/drawing/2014/main" id="{D6E5E071-A415-4910-A9E6-1313DE1A98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600200"/>
            <a:ext cx="4142509" cy="37973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a:extLst>
              <a:ext uri="{FF2B5EF4-FFF2-40B4-BE49-F238E27FC236}">
                <a16:creationId xmlns:a16="http://schemas.microsoft.com/office/drawing/2014/main" id="{8ACEDE63-28A6-41B8-BB36-659F92FC9605}"/>
              </a:ext>
            </a:extLst>
          </p:cNvPr>
          <p:cNvSpPr/>
          <p:nvPr/>
        </p:nvSpPr>
        <p:spPr>
          <a:xfrm>
            <a:off x="6683464" y="5715000"/>
            <a:ext cx="4876800" cy="430887"/>
          </a:xfrm>
          <a:prstGeom prst="rect">
            <a:avLst/>
          </a:prstGeom>
        </p:spPr>
        <p:txBody>
          <a:bodyPr wrap="square">
            <a:spAutoFit/>
          </a:bodyPr>
          <a:lstStyle/>
          <a:p>
            <a:r>
              <a:rPr lang="en-US" altLang="zh-CN" sz="1100" dirty="0">
                <a:hlinkClick r:id="rId5"/>
              </a:rPr>
              <a:t>https://www.researchgate.net/publication/12314435_Neural_system_identification_model_of_human_sound_localization</a:t>
            </a:r>
            <a:endParaRPr lang="zh-CN" altLang="en-US" sz="1100" dirty="0"/>
          </a:p>
        </p:txBody>
      </p:sp>
    </p:spTree>
    <p:extLst>
      <p:ext uri="{BB962C8B-B14F-4D97-AF65-F5344CB8AC3E}">
        <p14:creationId xmlns:p14="http://schemas.microsoft.com/office/powerpoint/2010/main" val="1638401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如何给网络增加记忆能力？</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zh-CN" altLang="en-US" dirty="0"/>
                  <a:t>自回归模型（</a:t>
                </a:r>
                <a:r>
                  <a:rPr lang="en-US" altLang="zh-CN" dirty="0"/>
                  <a:t>Autoregressive Model</a:t>
                </a:r>
                <a:r>
                  <a:rPr lang="zh-CN" altLang="en-US" dirty="0"/>
                  <a:t>，</a:t>
                </a:r>
                <a:r>
                  <a:rPr lang="en-US" altLang="zh-CN" dirty="0"/>
                  <a:t>AR</a:t>
                </a:r>
                <a:r>
                  <a:rPr lang="zh-CN" altLang="en-US" dirty="0"/>
                  <a:t>）</a:t>
                </a:r>
                <a:endParaRPr lang="en-US" altLang="zh-CN" dirty="0"/>
              </a:p>
              <a:p>
                <a:pPr lvl="1"/>
                <a:r>
                  <a:rPr lang="zh-CN" altLang="en-US" dirty="0"/>
                  <a:t>一类时间序列模型，用变量</a:t>
                </a:r>
                <a14:m>
                  <m:oMath xmlns:m="http://schemas.openxmlformats.org/officeDocument/2006/math">
                    <m:sSub>
                      <m:sSubPr>
                        <m:ctrlPr>
                          <a:rPr lang="en-US" altLang="zh-CN" i="1" dirty="0" smtClean="0">
                            <a:latin typeface="Cambria Math" panose="02040503050406030204" pitchFamily="18" charset="0"/>
                          </a:rPr>
                        </m:ctrlPr>
                      </m:sSubPr>
                      <m:e>
                        <m:r>
                          <a:rPr lang="en-US" altLang="zh-CN" dirty="0" smtClean="0">
                            <a:latin typeface="Cambria Math" panose="02040503050406030204" pitchFamily="18" charset="0"/>
                          </a:rPr>
                          <m:t>𝑦</m:t>
                        </m:r>
                      </m:e>
                      <m:sub>
                        <m:r>
                          <a:rPr lang="en-US" altLang="zh-CN" dirty="0" smtClean="0">
                            <a:latin typeface="Cambria Math" panose="02040503050406030204" pitchFamily="18" charset="0"/>
                          </a:rPr>
                          <m:t>𝑡</m:t>
                        </m:r>
                      </m:sub>
                    </m:sSub>
                  </m:oMath>
                </a14:m>
                <a:r>
                  <a:rPr lang="zh-CN" altLang="en-US" dirty="0"/>
                  <a:t>的历史信息来预测自己</a:t>
                </a:r>
                <a:endParaRPr lang="en-US" altLang="zh-CN" dirty="0"/>
              </a:p>
              <a:p>
                <a:pPr lvl="1"/>
                <a:endParaRPr lang="en-US" altLang="zh-CN" dirty="0"/>
              </a:p>
              <a:p>
                <a:pPr lvl="1"/>
                <a:endParaRPr lang="en-US" altLang="zh-CN" dirty="0"/>
              </a:p>
              <a:p>
                <a:pPr lvl="1"/>
                <a14:m>
                  <m:oMath xmlns:m="http://schemas.openxmlformats.org/officeDocument/2006/math">
                    <m:sSub>
                      <m:sSubPr>
                        <m:ctrlPr>
                          <a:rPr lang="en-US" altLang="zh-CN" i="1" dirty="0" smtClean="0">
                            <a:latin typeface="Cambria Math" panose="02040503050406030204" pitchFamily="18" charset="0"/>
                          </a:rPr>
                        </m:ctrlPr>
                      </m:sSubPr>
                      <m:e>
                        <m:r>
                          <a:rPr lang="en-US" altLang="zh-CN" dirty="0">
                            <a:latin typeface="Cambria Math" panose="02040503050406030204" pitchFamily="18" charset="0"/>
                          </a:rPr>
                          <m:t>𝜖</m:t>
                        </m:r>
                      </m:e>
                      <m:sub>
                        <m:r>
                          <a:rPr lang="en-US" altLang="zh-CN" dirty="0">
                            <a:latin typeface="Cambria Math" panose="02040503050406030204" pitchFamily="18" charset="0"/>
                          </a:rPr>
                          <m:t>𝑡</m:t>
                        </m:r>
                      </m:sub>
                    </m:sSub>
                    <m:r>
                      <a:rPr lang="en-US" altLang="zh-CN" dirty="0" smtClean="0">
                        <a:latin typeface="Cambria Math" panose="02040503050406030204" pitchFamily="18" charset="0"/>
                      </a:rPr>
                      <m:t>∼</m:t>
                    </m:r>
                    <m:r>
                      <a:rPr lang="en-US" altLang="zh-CN" dirty="0" smtClean="0">
                        <a:latin typeface="Cambria Math" panose="02040503050406030204" pitchFamily="18" charset="0"/>
                      </a:rPr>
                      <m:t>𝑁</m:t>
                    </m:r>
                    <m:r>
                      <a:rPr lang="en-US" altLang="zh-CN" dirty="0" smtClean="0">
                        <a:latin typeface="Cambria Math" panose="02040503050406030204" pitchFamily="18" charset="0"/>
                      </a:rPr>
                      <m:t>(0, </m:t>
                    </m:r>
                    <m:sSup>
                      <m:sSupPr>
                        <m:ctrlPr>
                          <a:rPr lang="en-US" altLang="zh-CN" i="1" dirty="0" smtClean="0">
                            <a:latin typeface="Cambria Math" panose="02040503050406030204" pitchFamily="18" charset="0"/>
                          </a:rPr>
                        </m:ctrlPr>
                      </m:sSupPr>
                      <m:e>
                        <m:r>
                          <a:rPr lang="en-US" altLang="zh-CN" dirty="0">
                            <a:latin typeface="Cambria Math" panose="02040503050406030204" pitchFamily="18" charset="0"/>
                          </a:rPr>
                          <m:t>𝜎</m:t>
                        </m:r>
                      </m:e>
                      <m:sup>
                        <m:r>
                          <a:rPr lang="en-US" altLang="zh-CN" dirty="0">
                            <a:latin typeface="Cambria Math" panose="02040503050406030204" pitchFamily="18" charset="0"/>
                          </a:rPr>
                          <m:t>2</m:t>
                        </m:r>
                      </m:sup>
                    </m:sSup>
                    <m:r>
                      <a:rPr lang="en-US" altLang="zh-CN" dirty="0" smtClean="0">
                        <a:latin typeface="Cambria Math" panose="02040503050406030204" pitchFamily="18" charset="0"/>
                      </a:rPr>
                      <m:t>)</m:t>
                    </m:r>
                  </m:oMath>
                </a14:m>
                <a:r>
                  <a:rPr lang="zh-CN" altLang="en-US" dirty="0"/>
                  <a:t>为第</a:t>
                </a:r>
                <a:r>
                  <a:rPr lang="en-US" altLang="zh-CN" dirty="0"/>
                  <a:t>t</a:t>
                </a:r>
                <a:r>
                  <a:rPr lang="zh-CN" altLang="en-US" dirty="0"/>
                  <a:t>个时刻的噪声</a:t>
                </a:r>
                <a:endParaRPr lang="en-US" altLang="zh-CN" dirty="0"/>
              </a:p>
              <a:p>
                <a:r>
                  <a:rPr lang="zh-CN" altLang="en-US" dirty="0"/>
                  <a:t>有外部输入的非线性自回归模型（</a:t>
                </a:r>
                <a:r>
                  <a:rPr lang="en-US" altLang="zh-CN" dirty="0"/>
                  <a:t>Nonlinear Autoregressive with Exogenous Inputs Model</a:t>
                </a:r>
                <a:r>
                  <a:rPr lang="zh-CN" altLang="en-US" dirty="0"/>
                  <a:t>，</a:t>
                </a:r>
                <a:r>
                  <a:rPr lang="en-US" altLang="zh-CN" dirty="0"/>
                  <a:t>NARX</a:t>
                </a:r>
                <a:r>
                  <a:rPr lang="zh-CN" altLang="en-US" dirty="0"/>
                  <a:t>）</a:t>
                </a:r>
                <a:endParaRPr lang="en-US" altLang="zh-CN" dirty="0"/>
              </a:p>
              <a:p>
                <a:endParaRPr lang="en-US" altLang="zh-CN" dirty="0"/>
              </a:p>
              <a:p>
                <a:endParaRPr lang="en-US" altLang="zh-CN" dirty="0"/>
              </a:p>
              <a:p>
                <a:pPr lvl="1"/>
                <a:r>
                  <a:rPr lang="zh-CN" altLang="en-US" dirty="0"/>
                  <a:t>其中 </a:t>
                </a:r>
                <a14:m>
                  <m:oMath xmlns:m="http://schemas.openxmlformats.org/officeDocument/2006/math">
                    <m:r>
                      <a:rPr lang="en-US" altLang="zh-CN" b="0" i="1" dirty="0" smtClean="0">
                        <a:latin typeface="Cambria Math" panose="02040503050406030204" pitchFamily="18" charset="0"/>
                      </a:rPr>
                      <m:t>𝑓</m:t>
                    </m:r>
                    <m:r>
                      <a:rPr lang="en-US" altLang="zh-CN" dirty="0">
                        <a:latin typeface="Cambria Math" panose="02040503050406030204" pitchFamily="18" charset="0"/>
                      </a:rPr>
                      <m:t>(⋅)</m:t>
                    </m:r>
                  </m:oMath>
                </a14:m>
                <a:r>
                  <a:rPr lang="en-US" altLang="zh-CN" dirty="0"/>
                  <a:t> </a:t>
                </a:r>
                <a:r>
                  <a:rPr lang="zh-CN" altLang="en-US" dirty="0"/>
                  <a:t>表示非线性函数，可以是一个前馈网络， </a:t>
                </a:r>
                <a14:m>
                  <m:oMath xmlns:m="http://schemas.openxmlformats.org/officeDocument/2006/math">
                    <m:sSub>
                      <m:sSubPr>
                        <m:ctrlPr>
                          <a:rPr lang="en-US" altLang="zh-CN" i="1" dirty="0" smtClean="0">
                            <a:latin typeface="Cambria Math" panose="02040503050406030204" pitchFamily="18" charset="0"/>
                          </a:rPr>
                        </m:ctrlPr>
                      </m:sSubPr>
                      <m:e>
                        <m:r>
                          <a:rPr lang="en-US" altLang="zh-CN" dirty="0" smtClean="0">
                            <a:latin typeface="Cambria Math" panose="02040503050406030204" pitchFamily="18" charset="0"/>
                          </a:rPr>
                          <m:t>𝐾</m:t>
                        </m:r>
                      </m:e>
                      <m:sub>
                        <m:r>
                          <a:rPr lang="en-US" altLang="zh-CN" dirty="0" smtClean="0">
                            <a:latin typeface="Cambria Math" panose="02040503050406030204" pitchFamily="18" charset="0"/>
                          </a:rPr>
                          <m:t>𝑥</m:t>
                        </m:r>
                      </m:sub>
                    </m:sSub>
                    <m:r>
                      <a:rPr lang="zh-CN" altLang="en-US" dirty="0" smtClean="0">
                        <a:latin typeface="Cambria Math" panose="02040503050406030204" pitchFamily="18" charset="0"/>
                      </a:rPr>
                      <m:t> </m:t>
                    </m:r>
                  </m:oMath>
                </a14:m>
                <a:r>
                  <a:rPr lang="zh-CN" altLang="en-US" dirty="0"/>
                  <a:t>和 </a:t>
                </a:r>
                <a14:m>
                  <m:oMath xmlns:m="http://schemas.openxmlformats.org/officeDocument/2006/math">
                    <m:sSub>
                      <m:sSubPr>
                        <m:ctrlPr>
                          <a:rPr lang="en-US" altLang="zh-CN" i="1" dirty="0">
                            <a:latin typeface="Cambria Math" panose="02040503050406030204" pitchFamily="18" charset="0"/>
                          </a:rPr>
                        </m:ctrlPr>
                      </m:sSubPr>
                      <m:e>
                        <m:r>
                          <a:rPr lang="en-US" altLang="zh-CN" dirty="0">
                            <a:latin typeface="Cambria Math" panose="02040503050406030204" pitchFamily="18" charset="0"/>
                          </a:rPr>
                          <m:t>𝐾</m:t>
                        </m:r>
                      </m:e>
                      <m:sub>
                        <m:r>
                          <a:rPr lang="en-US" altLang="zh-CN" dirty="0" smtClean="0">
                            <a:latin typeface="Cambria Math" panose="02040503050406030204" pitchFamily="18" charset="0"/>
                          </a:rPr>
                          <m:t>𝑦</m:t>
                        </m:r>
                      </m:sub>
                    </m:sSub>
                  </m:oMath>
                </a14:m>
                <a:r>
                  <a:rPr lang="zh-CN" altLang="en-US" dirty="0"/>
                  <a:t> 为超参数．</a:t>
                </a:r>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778" t="-1804" r="-944" b="-3495"/>
                </a:stretch>
              </a:blipFill>
            </p:spPr>
            <p:txBody>
              <a:bodyPr/>
              <a:lstStyle/>
              <a:p>
                <a:r>
                  <a:rPr lang="zh-CN" altLang="en-US">
                    <a:noFill/>
                  </a:rPr>
                  <a:t> </a:t>
                </a:r>
              </a:p>
            </p:txBody>
          </p:sp>
        </mc:Fallback>
      </mc:AlternateContent>
      <p:pic>
        <p:nvPicPr>
          <p:cNvPr id="9" name="图片 8">
            <a:extLst>
              <a:ext uri="{FF2B5EF4-FFF2-40B4-BE49-F238E27FC236}">
                <a16:creationId xmlns:a16="http://schemas.microsoft.com/office/drawing/2014/main" id="{45C65442-5D53-43C3-847E-3B2B0FE896E8}"/>
              </a:ext>
            </a:extLst>
          </p:cNvPr>
          <p:cNvPicPr>
            <a:picLocks noChangeAspect="1"/>
          </p:cNvPicPr>
          <p:nvPr/>
        </p:nvPicPr>
        <p:blipFill>
          <a:blip r:embed="rId4"/>
          <a:stretch>
            <a:fillRect/>
          </a:stretch>
        </p:blipFill>
        <p:spPr>
          <a:xfrm>
            <a:off x="4038600" y="1850936"/>
            <a:ext cx="2950106" cy="870880"/>
          </a:xfrm>
          <a:prstGeom prst="rect">
            <a:avLst/>
          </a:prstGeom>
        </p:spPr>
      </p:pic>
      <p:pic>
        <p:nvPicPr>
          <p:cNvPr id="11" name="图片 10">
            <a:extLst>
              <a:ext uri="{FF2B5EF4-FFF2-40B4-BE49-F238E27FC236}">
                <a16:creationId xmlns:a16="http://schemas.microsoft.com/office/drawing/2014/main" id="{496C5B95-BA0E-4932-A872-8E01739DC0E5}"/>
              </a:ext>
            </a:extLst>
          </p:cNvPr>
          <p:cNvPicPr>
            <a:picLocks noChangeAspect="1"/>
          </p:cNvPicPr>
          <p:nvPr/>
        </p:nvPicPr>
        <p:blipFill>
          <a:blip r:embed="rId5"/>
          <a:stretch>
            <a:fillRect/>
          </a:stretch>
        </p:blipFill>
        <p:spPr>
          <a:xfrm>
            <a:off x="3124200" y="4648200"/>
            <a:ext cx="5181736" cy="511642"/>
          </a:xfrm>
          <a:prstGeom prst="rect">
            <a:avLst/>
          </a:prstGeom>
        </p:spPr>
      </p:pic>
    </p:spTree>
    <p:extLst>
      <p:ext uri="{BB962C8B-B14F-4D97-AF65-F5344CB8AC3E}">
        <p14:creationId xmlns:p14="http://schemas.microsoft.com/office/powerpoint/2010/main" val="1152309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91.6|37.5"/>
</p:tagLst>
</file>

<file path=ppt/tags/tag2.xml><?xml version="1.0" encoding="utf-8"?>
<p:tagLst xmlns:a="http://schemas.openxmlformats.org/drawingml/2006/main" xmlns:r="http://schemas.openxmlformats.org/officeDocument/2006/relationships" xmlns:p="http://schemas.openxmlformats.org/presentationml/2006/main">
  <p:tag name="TIMING" val="|5|3.8|19.5|0.8|0.8|0.5|1.3"/>
</p:tagLst>
</file>

<file path=ppt/tags/tag3.xml><?xml version="1.0" encoding="utf-8"?>
<p:tagLst xmlns:a="http://schemas.openxmlformats.org/drawingml/2006/main" xmlns:r="http://schemas.openxmlformats.org/officeDocument/2006/relationships" xmlns:p="http://schemas.openxmlformats.org/presentationml/2006/main">
  <p:tag name="TIMING" val="|15.2|5.2|1.3|1.4|3.7"/>
</p:tagLst>
</file>

<file path=ppt/tags/tag4.xml><?xml version="1.0" encoding="utf-8"?>
<p:tagLst xmlns:a="http://schemas.openxmlformats.org/drawingml/2006/main" xmlns:r="http://schemas.openxmlformats.org/officeDocument/2006/relationships" xmlns:p="http://schemas.openxmlformats.org/presentationml/2006/main">
  <p:tag name="TIMING" val="|72.2|23.2"/>
</p:tagLst>
</file>

<file path=ppt/tags/tag5.xml><?xml version="1.0" encoding="utf-8"?>
<p:tagLst xmlns:a="http://schemas.openxmlformats.org/drawingml/2006/main" xmlns:r="http://schemas.openxmlformats.org/officeDocument/2006/relationships" xmlns:p="http://schemas.openxmlformats.org/presentationml/2006/main">
  <p:tag name="TIMING" val="|83.6|51.9|23.9"/>
</p:tagLst>
</file>

<file path=ppt/tags/tag6.xml><?xml version="1.0" encoding="utf-8"?>
<p:tagLst xmlns:a="http://schemas.openxmlformats.org/drawingml/2006/main" xmlns:r="http://schemas.openxmlformats.org/officeDocument/2006/relationships" xmlns:p="http://schemas.openxmlformats.org/presentationml/2006/main">
  <p:tag name="TIMING" val="|160.4|10.6"/>
</p:tagLst>
</file>

<file path=ppt/tags/tag7.xml><?xml version="1.0" encoding="utf-8"?>
<p:tagLst xmlns:a="http://schemas.openxmlformats.org/drawingml/2006/main" xmlns:r="http://schemas.openxmlformats.org/officeDocument/2006/relationships" xmlns:p="http://schemas.openxmlformats.org/presentationml/2006/main">
  <p:tag name="TIMING" val="|86.1"/>
</p:tagLst>
</file>

<file path=ppt/tags/tag8.xml><?xml version="1.0" encoding="utf-8"?>
<p:tagLst xmlns:a="http://schemas.openxmlformats.org/drawingml/2006/main" xmlns:r="http://schemas.openxmlformats.org/officeDocument/2006/relationships" xmlns:p="http://schemas.openxmlformats.org/presentationml/2006/main">
  <p:tag name="TIMING" val="|25.8"/>
</p:tagLst>
</file>

<file path=ppt/tags/tag9.xml><?xml version="1.0" encoding="utf-8"?>
<p:tagLst xmlns:a="http://schemas.openxmlformats.org/drawingml/2006/main" xmlns:r="http://schemas.openxmlformats.org/officeDocument/2006/relationships" xmlns:p="http://schemas.openxmlformats.org/presentationml/2006/main">
  <p:tag name="TIMING" val="|33.7|10.2|12.9|35.3|29.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
  <a:themeElements>
    <a:clrScheme name="qxp">
      <a:dk1>
        <a:srgbClr val="2A4A75"/>
      </a:dk1>
      <a:lt1>
        <a:sysClr val="window" lastClr="FFFFFF"/>
      </a:lt1>
      <a:dk2>
        <a:srgbClr val="2A4A75"/>
      </a:dk2>
      <a:lt2>
        <a:srgbClr val="DEF5FA"/>
      </a:lt2>
      <a:accent1>
        <a:srgbClr val="1C314E"/>
      </a:accent1>
      <a:accent2>
        <a:srgbClr val="EB641B"/>
      </a:accent2>
      <a:accent3>
        <a:srgbClr val="DA1F28"/>
      </a:accent3>
      <a:accent4>
        <a:srgbClr val="39639D"/>
      </a:accent4>
      <a:accent5>
        <a:srgbClr val="474B78"/>
      </a:accent5>
      <a:accent6>
        <a:srgbClr val="7D3C4A"/>
      </a:accent6>
      <a:hlink>
        <a:srgbClr val="FF8119"/>
      </a:hlink>
      <a:folHlink>
        <a:srgbClr val="44B9E8"/>
      </a:folHlink>
    </a:clrScheme>
    <a:fontScheme name="myfont">
      <a:majorFont>
        <a:latin typeface="Helvetica"/>
        <a:ea typeface="微软雅黑"/>
        <a:cs typeface=""/>
      </a:majorFont>
      <a:minorFont>
        <a:latin typeface="Times New Roman"/>
        <a:ea typeface="华文楷体"/>
        <a:cs typeface=""/>
      </a:minorFont>
    </a:fontScheme>
    <a:fmtScheme name="质朴">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wrap="none">
        <a:spAutoFit/>
      </a:bodyPr>
      <a:lstStyle>
        <a:defPPr>
          <a:defRPr sz="2400" dirty="0"/>
        </a:defPPr>
      </a:lstStyle>
    </a:spDef>
  </a:objectDefaults>
  <a:extraClrSchemeLst/>
  <a:extLst>
    <a:ext uri="{05A4C25C-085E-4340-85A3-A5531E510DB2}">
      <thm15:themeFamily xmlns:thm15="http://schemas.microsoft.com/office/thememl/2012/main" name="my" id="{5DDFF489-810C-4640-A13F-DDD18827279A}" vid="{1ADADE9B-649E-4437-BF06-95F7A2A146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Template>
  <TotalTime>18608</TotalTime>
  <Words>1924</Words>
  <Application>Microsoft Office PowerPoint</Application>
  <PresentationFormat>宽屏</PresentationFormat>
  <Paragraphs>355</Paragraphs>
  <Slides>64</Slides>
  <Notes>12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64</vt:i4>
      </vt:variant>
    </vt:vector>
  </HeadingPairs>
  <TitlesOfParts>
    <vt:vector size="77" baseType="lpstr">
      <vt:lpstr>新細明體</vt:lpstr>
      <vt:lpstr>华文楷体</vt:lpstr>
      <vt:lpstr>宋体</vt:lpstr>
      <vt:lpstr>微软雅黑</vt:lpstr>
      <vt:lpstr>Arial</vt:lpstr>
      <vt:lpstr>Calibri</vt:lpstr>
      <vt:lpstr>Cambria</vt:lpstr>
      <vt:lpstr>Cambria Math</vt:lpstr>
      <vt:lpstr>Helvetica</vt:lpstr>
      <vt:lpstr>Times New Roman</vt:lpstr>
      <vt:lpstr>Wingdings</vt:lpstr>
      <vt:lpstr>Wingdings 3</vt:lpstr>
      <vt:lpstr>my</vt:lpstr>
      <vt:lpstr>循环神经网络</vt:lpstr>
      <vt:lpstr>参考资料</vt:lpstr>
      <vt:lpstr>前馈网络</vt:lpstr>
      <vt:lpstr>前馈网络</vt:lpstr>
      <vt:lpstr>有限状态自动机（Finite Automata）</vt:lpstr>
      <vt:lpstr>图灵机</vt:lpstr>
      <vt:lpstr>可计算问题</vt:lpstr>
      <vt:lpstr>如何给网络增加记忆能力？</vt:lpstr>
      <vt:lpstr>如何给网络增加记忆能力？</vt:lpstr>
      <vt:lpstr>非线性自回归模型</vt:lpstr>
      <vt:lpstr>循环神经网络（ Recurrent Neural Network ，RNN ）</vt:lpstr>
      <vt:lpstr>按时间展开</vt:lpstr>
      <vt:lpstr>简单循环网络（ Simple Recurrent Network ， SRN ）</vt:lpstr>
      <vt:lpstr>图灵完备</vt:lpstr>
      <vt:lpstr>循环神经网络</vt:lpstr>
      <vt:lpstr>应用到机器学习</vt:lpstr>
      <vt:lpstr>应用到机器学习</vt:lpstr>
      <vt:lpstr>应用到机器学习</vt:lpstr>
      <vt:lpstr>序列到类别</vt:lpstr>
      <vt:lpstr>应用到机器学习</vt:lpstr>
      <vt:lpstr>同步的序列到序列模式</vt:lpstr>
      <vt:lpstr>同步的序列到序列模式</vt:lpstr>
      <vt:lpstr>同步的序列到序列模式</vt:lpstr>
      <vt:lpstr>应用到机器学习</vt:lpstr>
      <vt:lpstr>异步的序列到序列模式</vt:lpstr>
      <vt:lpstr>参数学习</vt:lpstr>
      <vt:lpstr>梯度</vt:lpstr>
      <vt:lpstr>梯度消失/爆炸</vt:lpstr>
      <vt:lpstr>长程依赖问题</vt:lpstr>
      <vt:lpstr>长程依赖问题</vt:lpstr>
      <vt:lpstr>长短期记忆神经网络（Long Short-Term Memory, LSTM ）</vt:lpstr>
      <vt:lpstr>LSTM的各种变体</vt:lpstr>
      <vt:lpstr>Gated Recurrent Unit, GRU</vt:lpstr>
      <vt:lpstr>深层模型</vt:lpstr>
      <vt:lpstr>堆叠循环神经网络</vt:lpstr>
      <vt:lpstr>双向循环神经网络</vt:lpstr>
      <vt:lpstr>扩展到图结构</vt:lpstr>
      <vt:lpstr>扩展到图结构</vt:lpstr>
      <vt:lpstr>树结构</vt:lpstr>
      <vt:lpstr>树结构</vt:lpstr>
      <vt:lpstr>递归神经网络 Recursive Neural Network</vt:lpstr>
      <vt:lpstr>递归神经网络</vt:lpstr>
      <vt:lpstr>递归神经网络</vt:lpstr>
      <vt:lpstr>图网络</vt:lpstr>
      <vt:lpstr>图数据</vt:lpstr>
      <vt:lpstr>图网络</vt:lpstr>
      <vt:lpstr>图网络</vt:lpstr>
      <vt:lpstr>图网络</vt:lpstr>
      <vt:lpstr>循环网络应用</vt:lpstr>
      <vt:lpstr>语言模型</vt:lpstr>
      <vt:lpstr>语言模型</vt:lpstr>
      <vt:lpstr>生成LINUX内核代码</vt:lpstr>
      <vt:lpstr>作词机</vt:lpstr>
      <vt:lpstr>作诗</vt:lpstr>
      <vt:lpstr>传统统计机器翻译</vt:lpstr>
      <vt:lpstr>基于序列到序列的机器翻译</vt:lpstr>
      <vt:lpstr>看图说话</vt:lpstr>
      <vt:lpstr>看图说话</vt:lpstr>
      <vt:lpstr>Visual Question Answering (VQA)</vt:lpstr>
      <vt:lpstr>写字</vt:lpstr>
      <vt:lpstr>对话系统</vt:lpstr>
      <vt:lpstr>循环神经网络总结</vt:lpstr>
      <vt:lpstr>课后作业</vt:lpstr>
      <vt:lpstr>PowerPoint 演示文稿</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Branding Roadmap Template</dc:title>
  <dc:creator>Xipeng Qiu</dc:creator>
  <cp:lastModifiedBy>xpqiu</cp:lastModifiedBy>
  <cp:revision>1889</cp:revision>
  <dcterms:created xsi:type="dcterms:W3CDTF">2009-03-19T21:17:53Z</dcterms:created>
  <dcterms:modified xsi:type="dcterms:W3CDTF">2021-03-29T05:01:56Z</dcterms:modified>
</cp:coreProperties>
</file>